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ato" panose="020F0502020204030203" pitchFamily="34" charset="77"/>
      <p:regular r:id="rId15"/>
      <p:bold r:id="rId16"/>
      <p:italic r:id="rId17"/>
      <p:boldItalic r:id="rId18"/>
    </p:embeddedFont>
    <p:embeddedFont>
      <p:font typeface="Lato Black" panose="020F0502020204030203" pitchFamily="34" charset="77"/>
      <p:bold r:id="rId19"/>
      <p:italic r:id="rId20"/>
      <p:boldItalic r:id="rId21"/>
    </p:embeddedFont>
    <p:embeddedFont>
      <p:font typeface="Montserrat" pitchFamily="2" charset="77"/>
      <p:regular r:id="rId22"/>
      <p:bold r:id="rId23"/>
      <p:italic r:id="rId24"/>
      <p:boldItalic r:id="rId25"/>
    </p:embeddedFont>
    <p:embeddedFont>
      <p:font typeface="Poppins" pitchFamily="2" charset="77"/>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c90e21d77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c90e21d7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one other thing I wanted to point out, 96% of teens are watching videos every day. They are engaged in the digital space. YouTube and apps like Tik Tok are very influential to them. Is there more we could be doing to engage them online?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c90e21d77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c90e21d77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just a really brief snapshot into the lives of U.S. teens. You can find more resources for parents and pastors online, along with the entire report about all 20 countries. Check it out at globalyouthculture.net It’s all free.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c90e21d77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c90e21d77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b60ffa4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b60ffa4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434343"/>
                </a:solidFill>
                <a:latin typeface="Poppins"/>
                <a:ea typeface="Poppins"/>
                <a:cs typeface="Poppins"/>
                <a:sym typeface="Poppins"/>
              </a:rPr>
              <a:t>1 in 6 people on the earth right now are teenagers. We can learn more about them and help them navigate their challenging teenage years. The Global Youth Culture study reveals insights into their views on identity, technology, personal struggles, and religious beliefs.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b60ffa4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b60ffa47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200">
                <a:solidFill>
                  <a:srgbClr val="434343"/>
                </a:solidFill>
                <a:latin typeface="Poppins"/>
                <a:ea typeface="Poppins"/>
                <a:cs typeface="Poppins"/>
                <a:sym typeface="Poppins"/>
              </a:rPr>
              <a:t>The </a:t>
            </a:r>
            <a:r>
              <a:rPr lang="en" sz="1200" i="1">
                <a:solidFill>
                  <a:srgbClr val="434343"/>
                </a:solidFill>
                <a:latin typeface="Poppins"/>
                <a:ea typeface="Poppins"/>
                <a:cs typeface="Poppins"/>
                <a:sym typeface="Poppins"/>
              </a:rPr>
              <a:t>Global Youth Culture</a:t>
            </a:r>
            <a:r>
              <a:rPr lang="en" sz="1200">
                <a:solidFill>
                  <a:srgbClr val="434343"/>
                </a:solidFill>
                <a:latin typeface="Poppins"/>
                <a:ea typeface="Poppins"/>
                <a:cs typeface="Poppins"/>
                <a:sym typeface="Poppins"/>
              </a:rPr>
              <a:t> study covers the beliefs and behaviors of more than 8,300 digitally connected teenagers from 20 diverse nations. One of the countries that was included was the United States. Let’s look at the responses from U.S. teens specifically. Keep in mind, that these responses were </a:t>
            </a:r>
            <a:r>
              <a:rPr lang="en" sz="1200" i="1">
                <a:solidFill>
                  <a:srgbClr val="434343"/>
                </a:solidFill>
                <a:latin typeface="Poppins"/>
                <a:ea typeface="Poppins"/>
                <a:cs typeface="Poppins"/>
                <a:sym typeface="Poppins"/>
              </a:rPr>
              <a:t>before </a:t>
            </a:r>
            <a:r>
              <a:rPr lang="en" sz="1200">
                <a:solidFill>
                  <a:srgbClr val="434343"/>
                </a:solidFill>
                <a:latin typeface="Poppins"/>
                <a:ea typeface="Poppins"/>
                <a:cs typeface="Poppins"/>
                <a:sym typeface="Poppins"/>
              </a:rPr>
              <a:t>COVID-19 restrictions were widely felt.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b60ffa47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b60ffa47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434343"/>
                </a:solidFill>
                <a:latin typeface="Poppins"/>
                <a:ea typeface="Poppins"/>
                <a:cs typeface="Poppins"/>
                <a:sym typeface="Poppins"/>
              </a:rPr>
              <a:t>A really interesting trend they found was that while teens may </a:t>
            </a:r>
            <a:r>
              <a:rPr lang="en" sz="1200" i="1">
                <a:solidFill>
                  <a:srgbClr val="434343"/>
                </a:solidFill>
                <a:latin typeface="Poppins"/>
                <a:ea typeface="Poppins"/>
                <a:cs typeface="Poppins"/>
                <a:sym typeface="Poppins"/>
              </a:rPr>
              <a:t>call </a:t>
            </a:r>
            <a:r>
              <a:rPr lang="en" sz="1200">
                <a:solidFill>
                  <a:srgbClr val="434343"/>
                </a:solidFill>
                <a:latin typeface="Poppins"/>
                <a:ea typeface="Poppins"/>
                <a:cs typeface="Poppins"/>
                <a:sym typeface="Poppins"/>
              </a:rPr>
              <a:t>themselves Christians, most of them aren’t actually </a:t>
            </a:r>
            <a:r>
              <a:rPr lang="en" sz="1200" i="1">
                <a:solidFill>
                  <a:srgbClr val="434343"/>
                </a:solidFill>
                <a:latin typeface="Poppins"/>
                <a:ea typeface="Poppins"/>
                <a:cs typeface="Poppins"/>
                <a:sym typeface="Poppins"/>
              </a:rPr>
              <a:t>display </a:t>
            </a:r>
            <a:r>
              <a:rPr lang="en" sz="1200">
                <a:solidFill>
                  <a:srgbClr val="434343"/>
                </a:solidFill>
                <a:latin typeface="Poppins"/>
                <a:ea typeface="Poppins"/>
                <a:cs typeface="Poppins"/>
                <a:sym typeface="Poppins"/>
              </a:rPr>
              <a:t>the beliefs and actions of a Committed Christian. A respondent would be considered a Committed Christian in this survey if they… Believe God exists and that they can have a personal relationship with Him. Believe Jesus is the Son of God. Believe that forgiveness of sins is only possible through faith in Jesus Christ. Believe the Bible is the Word of God. Read Scripture on their own at least weekly. And pray at least weekly.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c90e21d7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c90e21d7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We’re seeing a rise the in the number of teens who claim no religion. Sometime they are called the “nones”. This includes atheist and agnostics. Even with this trend though, it looks like they are not necessarily mad at God, actively opposed to Jesus, or skeptical of the Bible’s message. Instead, they mostly say they just don’t think about these things.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c90e21d77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c90e21d77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good news is that most teens are open to attending church if someone invited them. It doesn’t hurt to ask because 2 out of 3 will at least consider it.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c90e21d77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c90e21d77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research revealed that teens are struggling more than we realize. 1 in 3 teens reported having suicidal thoughts in the past three months. Sadly, the U.S. ranked #1 in this compared to the other 19 countries.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b60ffa47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9b60ffa47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434343"/>
                </a:solidFill>
                <a:latin typeface="Poppins"/>
                <a:ea typeface="Poppins"/>
                <a:cs typeface="Poppins"/>
                <a:sym typeface="Poppins"/>
              </a:rPr>
              <a:t>But the positive benefits of being engaged with a Church is undeniable. Those teens reported lower rates of at-risk behaviors and concerning mental health issues on nearly every item we measured.</a:t>
            </a:r>
            <a:endParaRPr sz="1200">
              <a:solidFill>
                <a:srgbClr val="434343"/>
              </a:solidFill>
              <a:latin typeface="Poppins"/>
              <a:ea typeface="Poppins"/>
              <a:cs typeface="Poppins"/>
              <a:sym typeface="Poppins"/>
            </a:endParaRPr>
          </a:p>
          <a:p>
            <a:pPr marL="0" lvl="0" indent="0" algn="l" rtl="0">
              <a:lnSpc>
                <a:spcPct val="115000"/>
              </a:lnSpc>
              <a:spcBef>
                <a:spcPts val="0"/>
              </a:spcBef>
              <a:spcAft>
                <a:spcPts val="0"/>
              </a:spcAft>
              <a:buNone/>
            </a:pPr>
            <a:endParaRPr sz="1200">
              <a:solidFill>
                <a:srgbClr val="434343"/>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rgbClr val="434343"/>
              </a:solidFill>
              <a:latin typeface="Poppins"/>
              <a:ea typeface="Poppins"/>
              <a:cs typeface="Poppins"/>
              <a:sym typeface="Poppins"/>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9b60ffa47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9b60ffa47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was really interesting to find out, and will probably come as a shock to you. Alarmingly, Christian teens are </a:t>
            </a:r>
            <a:r>
              <a:rPr lang="en" b="1"/>
              <a:t>more</a:t>
            </a:r>
            <a:r>
              <a:rPr lang="en"/>
              <a:t> likely to be sexually active than non-Christians. Many young believers don’t even believe pre-marital sex is wrong. And even those who identify as Christians, 45% say they have looked at porn recently.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189" lvl="0" indent="-342891" algn="ctr">
              <a:spcBef>
                <a:spcPts val="0"/>
              </a:spcBef>
              <a:spcAft>
                <a:spcPts val="0"/>
              </a:spcAft>
              <a:buSzPts val="1800"/>
              <a:buChar char="●"/>
              <a:defRPr/>
            </a:lvl1pPr>
            <a:lvl2pPr marL="914377"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1"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1" y="1152475"/>
            <a:ext cx="3999900" cy="3416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1" y="1152475"/>
            <a:ext cx="3999900" cy="3416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189" lvl="0" indent="-304792">
              <a:spcBef>
                <a:spcPts val="0"/>
              </a:spcBef>
              <a:spcAft>
                <a:spcPts val="0"/>
              </a:spcAft>
              <a:buSzPts val="1200"/>
              <a:buChar char="●"/>
              <a:defRPr sz="1200"/>
            </a:lvl1pPr>
            <a:lvl2pPr marL="914377" lvl="1" indent="-304792">
              <a:spcBef>
                <a:spcPts val="1600"/>
              </a:spcBef>
              <a:spcAft>
                <a:spcPts val="0"/>
              </a:spcAft>
              <a:buSzPts val="1200"/>
              <a:buChar char="○"/>
              <a:defRPr sz="1200"/>
            </a:lvl2pPr>
            <a:lvl3pPr marL="1371566" lvl="2" indent="-304792">
              <a:spcBef>
                <a:spcPts val="1600"/>
              </a:spcBef>
              <a:spcAft>
                <a:spcPts val="0"/>
              </a:spcAft>
              <a:buSzPts val="1200"/>
              <a:buChar char="■"/>
              <a:defRPr sz="1200"/>
            </a:lvl3pPr>
            <a:lvl4pPr marL="1828754" lvl="3" indent="-304792">
              <a:spcBef>
                <a:spcPts val="1600"/>
              </a:spcBef>
              <a:spcAft>
                <a:spcPts val="0"/>
              </a:spcAft>
              <a:buSzPts val="1200"/>
              <a:buChar char="●"/>
              <a:defRPr sz="1200"/>
            </a:lvl4pPr>
            <a:lvl5pPr marL="2285943" lvl="4" indent="-304792">
              <a:spcBef>
                <a:spcPts val="1600"/>
              </a:spcBef>
              <a:spcAft>
                <a:spcPts val="0"/>
              </a:spcAft>
              <a:buSzPts val="1200"/>
              <a:buChar char="○"/>
              <a:defRPr sz="1200"/>
            </a:lvl5pPr>
            <a:lvl6pPr marL="2743131" lvl="5" indent="-304792">
              <a:spcBef>
                <a:spcPts val="1600"/>
              </a:spcBef>
              <a:spcAft>
                <a:spcPts val="0"/>
              </a:spcAft>
              <a:buSzPts val="1200"/>
              <a:buChar char="■"/>
              <a:defRPr sz="1200"/>
            </a:lvl6pPr>
            <a:lvl7pPr marL="3200320" lvl="6" indent="-304792">
              <a:spcBef>
                <a:spcPts val="1600"/>
              </a:spcBef>
              <a:spcAft>
                <a:spcPts val="0"/>
              </a:spcAft>
              <a:buSzPts val="1200"/>
              <a:buChar char="●"/>
              <a:defRPr sz="1200"/>
            </a:lvl7pPr>
            <a:lvl8pPr marL="3657509" lvl="7" indent="-304792">
              <a:spcBef>
                <a:spcPts val="1600"/>
              </a:spcBef>
              <a:spcAft>
                <a:spcPts val="0"/>
              </a:spcAft>
              <a:buSzPts val="1200"/>
              <a:buChar char="○"/>
              <a:defRPr sz="1200"/>
            </a:lvl8pPr>
            <a:lvl9pPr marL="4114697" lvl="8" indent="-304792">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1"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indent="0"/>
            <a:endParaRPr/>
          </a:p>
        </p:txBody>
      </p:sp>
      <p:pic>
        <p:nvPicPr>
          <p:cNvPr id="56" name="Google Shape;56;p13"/>
          <p:cNvPicPr preferRelativeResize="0"/>
          <p:nvPr/>
        </p:nvPicPr>
        <p:blipFill>
          <a:blip r:embed="rId3">
            <a:alphaModFix/>
          </a:blip>
          <a:stretch>
            <a:fillRect/>
          </a:stretch>
        </p:blipFill>
        <p:spPr>
          <a:xfrm>
            <a:off x="152400" y="152401"/>
            <a:ext cx="8602133" cy="483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p:nvPr/>
        </p:nvSpPr>
        <p:spPr>
          <a:xfrm>
            <a:off x="-25" y="-125"/>
            <a:ext cx="9144000" cy="5143500"/>
          </a:xfrm>
          <a:prstGeom prst="rect">
            <a:avLst/>
          </a:prstGeom>
          <a:solidFill>
            <a:srgbClr val="6CCACD"/>
          </a:solidFill>
          <a:ln>
            <a:noFill/>
          </a:ln>
        </p:spPr>
        <p:txBody>
          <a:bodyPr spcFirstLastPara="1" wrap="square" lIns="91425" tIns="91425" rIns="91425" bIns="91425" anchor="ctr" anchorCtr="0">
            <a:noAutofit/>
          </a:bodyPr>
          <a:lstStyle/>
          <a:p>
            <a:endParaRPr/>
          </a:p>
        </p:txBody>
      </p:sp>
      <p:pic>
        <p:nvPicPr>
          <p:cNvPr id="141" name="Google Shape;141;p22"/>
          <p:cNvPicPr preferRelativeResize="0"/>
          <p:nvPr/>
        </p:nvPicPr>
        <p:blipFill>
          <a:blip r:embed="rId3">
            <a:alphaModFix/>
          </a:blip>
          <a:stretch>
            <a:fillRect/>
          </a:stretch>
        </p:blipFill>
        <p:spPr>
          <a:xfrm>
            <a:off x="8412175" y="4349601"/>
            <a:ext cx="525576" cy="525576"/>
          </a:xfrm>
          <a:prstGeom prst="rect">
            <a:avLst/>
          </a:prstGeom>
          <a:noFill/>
          <a:ln>
            <a:noFill/>
          </a:ln>
        </p:spPr>
      </p:pic>
      <p:sp>
        <p:nvSpPr>
          <p:cNvPr id="142" name="Google Shape;142;p22"/>
          <p:cNvSpPr txBox="1"/>
          <p:nvPr/>
        </p:nvSpPr>
        <p:spPr>
          <a:xfrm>
            <a:off x="2039451" y="1704025"/>
            <a:ext cx="6969000" cy="3561000"/>
          </a:xfrm>
          <a:prstGeom prst="rect">
            <a:avLst/>
          </a:prstGeom>
          <a:noFill/>
          <a:ln>
            <a:noFill/>
          </a:ln>
        </p:spPr>
        <p:txBody>
          <a:bodyPr spcFirstLastPara="1" wrap="square" lIns="91425" tIns="91425" rIns="91425" bIns="91425" anchor="t" anchorCtr="0">
            <a:noAutofit/>
          </a:bodyPr>
          <a:lstStyle/>
          <a:p>
            <a:pPr>
              <a:lnSpc>
                <a:spcPct val="115000"/>
              </a:lnSpc>
              <a:buSzPts val="1100"/>
            </a:pPr>
            <a:r>
              <a:rPr lang="en" sz="4000" b="1">
                <a:solidFill>
                  <a:srgbClr val="283C46"/>
                </a:solidFill>
                <a:latin typeface="Montserrat"/>
                <a:ea typeface="Montserrat"/>
                <a:cs typeface="Montserrat"/>
                <a:sym typeface="Montserrat"/>
              </a:rPr>
              <a:t>96%</a:t>
            </a:r>
            <a:r>
              <a:rPr lang="en" sz="4000">
                <a:solidFill>
                  <a:srgbClr val="FFFFFF"/>
                </a:solidFill>
                <a:latin typeface="Montserrat"/>
                <a:ea typeface="Montserrat"/>
                <a:cs typeface="Montserrat"/>
                <a:sym typeface="Montserrat"/>
              </a:rPr>
              <a:t> of teens watch </a:t>
            </a:r>
            <a:r>
              <a:rPr lang="en" sz="4000" b="1">
                <a:solidFill>
                  <a:srgbClr val="283C46"/>
                </a:solidFill>
                <a:latin typeface="Montserrat"/>
                <a:ea typeface="Montserrat"/>
                <a:cs typeface="Montserrat"/>
                <a:sym typeface="Montserrat"/>
              </a:rPr>
              <a:t>videos</a:t>
            </a:r>
            <a:r>
              <a:rPr lang="en" sz="4000">
                <a:solidFill>
                  <a:srgbClr val="FFFFFF"/>
                </a:solidFill>
                <a:latin typeface="Montserrat"/>
                <a:ea typeface="Montserrat"/>
                <a:cs typeface="Montserrat"/>
                <a:sym typeface="Montserrat"/>
              </a:rPr>
              <a:t> everyday.</a:t>
            </a:r>
            <a:endParaRPr sz="4000" b="1">
              <a:solidFill>
                <a:srgbClr val="283C46"/>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3"/>
          <p:cNvPicPr preferRelativeResize="0"/>
          <p:nvPr/>
        </p:nvPicPr>
        <p:blipFill>
          <a:blip r:embed="rId3">
            <a:alphaModFix/>
          </a:blip>
          <a:stretch>
            <a:fillRect/>
          </a:stretch>
        </p:blipFill>
        <p:spPr>
          <a:xfrm>
            <a:off x="8412175" y="4349601"/>
            <a:ext cx="525576" cy="525576"/>
          </a:xfrm>
          <a:prstGeom prst="rect">
            <a:avLst/>
          </a:prstGeom>
          <a:noFill/>
          <a:ln>
            <a:noFill/>
          </a:ln>
        </p:spPr>
      </p:pic>
      <p:sp>
        <p:nvSpPr>
          <p:cNvPr id="148" name="Google Shape;148;p23"/>
          <p:cNvSpPr txBox="1"/>
          <p:nvPr/>
        </p:nvSpPr>
        <p:spPr>
          <a:xfrm>
            <a:off x="4503875" y="1838076"/>
            <a:ext cx="3825900" cy="3234300"/>
          </a:xfrm>
          <a:prstGeom prst="rect">
            <a:avLst/>
          </a:prstGeom>
          <a:noFill/>
          <a:ln>
            <a:noFill/>
          </a:ln>
        </p:spPr>
        <p:txBody>
          <a:bodyPr spcFirstLastPara="1" wrap="square" lIns="91425" tIns="91425" rIns="91425" bIns="91425" anchor="t" anchorCtr="0">
            <a:noAutofit/>
          </a:bodyPr>
          <a:lstStyle/>
          <a:p>
            <a:pPr algn="ctr">
              <a:lnSpc>
                <a:spcPct val="115000"/>
              </a:lnSpc>
            </a:pPr>
            <a:r>
              <a:rPr lang="en" sz="2800" b="1" dirty="0">
                <a:solidFill>
                  <a:srgbClr val="2F4458"/>
                </a:solidFill>
                <a:latin typeface="Montserrat"/>
                <a:ea typeface="Montserrat"/>
                <a:cs typeface="Montserrat"/>
                <a:sym typeface="Montserrat"/>
              </a:rPr>
              <a:t>Access our library of resources at </a:t>
            </a:r>
            <a:r>
              <a:rPr lang="en" sz="2300" b="1" u="sng" dirty="0" err="1">
                <a:solidFill>
                  <a:srgbClr val="2F4458"/>
                </a:solidFill>
                <a:latin typeface="Montserrat"/>
                <a:ea typeface="Montserrat"/>
                <a:cs typeface="Montserrat"/>
                <a:sym typeface="Montserrat"/>
              </a:rPr>
              <a:t>GlobalYouthCulture.net</a:t>
            </a:r>
            <a:endParaRPr sz="2300" b="1" u="sng" dirty="0">
              <a:solidFill>
                <a:srgbClr val="2F4458"/>
              </a:solidFill>
              <a:latin typeface="Montserrat"/>
              <a:ea typeface="Montserrat"/>
              <a:cs typeface="Montserrat"/>
              <a:sym typeface="Montserrat"/>
            </a:endParaRPr>
          </a:p>
          <a:p>
            <a:pPr>
              <a:lnSpc>
                <a:spcPct val="115000"/>
              </a:lnSpc>
            </a:pPr>
            <a:endParaRPr sz="500" dirty="0">
              <a:solidFill>
                <a:srgbClr val="2F4458"/>
              </a:solidFill>
              <a:latin typeface="Montserrat"/>
              <a:ea typeface="Montserrat"/>
              <a:cs typeface="Montserrat"/>
              <a:sym typeface="Montserrat"/>
            </a:endParaRPr>
          </a:p>
        </p:txBody>
      </p:sp>
      <p:sp>
        <p:nvSpPr>
          <p:cNvPr id="149" name="Google Shape;149;p23"/>
          <p:cNvSpPr/>
          <p:nvPr/>
        </p:nvSpPr>
        <p:spPr>
          <a:xfrm>
            <a:off x="-41925" y="-13975"/>
            <a:ext cx="3361500" cy="5241300"/>
          </a:xfrm>
          <a:prstGeom prst="rect">
            <a:avLst/>
          </a:prstGeom>
          <a:solidFill>
            <a:srgbClr val="6CCACD"/>
          </a:solidFill>
          <a:ln>
            <a:noFill/>
          </a:ln>
        </p:spPr>
        <p:txBody>
          <a:bodyPr spcFirstLastPara="1" wrap="square" lIns="91425" tIns="91425" rIns="91425" bIns="91425" anchor="ctr" anchorCtr="0">
            <a:noAutofit/>
          </a:bodyPr>
          <a:lstStyle/>
          <a:p>
            <a:endParaRPr/>
          </a:p>
        </p:txBody>
      </p:sp>
      <p:pic>
        <p:nvPicPr>
          <p:cNvPr id="150" name="Google Shape;150;p23"/>
          <p:cNvPicPr preferRelativeResize="0"/>
          <p:nvPr/>
        </p:nvPicPr>
        <p:blipFill>
          <a:blip r:embed="rId4">
            <a:alphaModFix/>
          </a:blip>
          <a:stretch>
            <a:fillRect/>
          </a:stretch>
        </p:blipFill>
        <p:spPr>
          <a:xfrm>
            <a:off x="2399500" y="1522089"/>
            <a:ext cx="1863376" cy="2404135"/>
          </a:xfrm>
          <a:prstGeom prst="rect">
            <a:avLst/>
          </a:prstGeom>
          <a:noFill/>
          <a:ln>
            <a:noFill/>
          </a:ln>
        </p:spPr>
      </p:pic>
      <p:pic>
        <p:nvPicPr>
          <p:cNvPr id="151" name="Google Shape;151;p23"/>
          <p:cNvPicPr preferRelativeResize="0"/>
          <p:nvPr/>
        </p:nvPicPr>
        <p:blipFill>
          <a:blip r:embed="rId5">
            <a:alphaModFix/>
          </a:blip>
          <a:stretch>
            <a:fillRect/>
          </a:stretch>
        </p:blipFill>
        <p:spPr>
          <a:xfrm>
            <a:off x="379814" y="2668545"/>
            <a:ext cx="1863380" cy="2403819"/>
          </a:xfrm>
          <a:prstGeom prst="rect">
            <a:avLst/>
          </a:prstGeom>
          <a:noFill/>
          <a:ln>
            <a:noFill/>
          </a:ln>
        </p:spPr>
      </p:pic>
      <p:pic>
        <p:nvPicPr>
          <p:cNvPr id="152" name="Google Shape;152;p23"/>
          <p:cNvPicPr preferRelativeResize="0"/>
          <p:nvPr/>
        </p:nvPicPr>
        <p:blipFill rotWithShape="1">
          <a:blip r:embed="rId6">
            <a:alphaModFix/>
          </a:blip>
          <a:srcRect l="842"/>
          <a:stretch/>
        </p:blipFill>
        <p:spPr>
          <a:xfrm>
            <a:off x="379826" y="140989"/>
            <a:ext cx="1863375" cy="24316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4"/>
          <p:cNvPicPr preferRelativeResize="0"/>
          <p:nvPr/>
        </p:nvPicPr>
        <p:blipFill>
          <a:blip r:embed="rId3">
            <a:alphaModFix/>
          </a:blip>
          <a:stretch>
            <a:fillRect/>
          </a:stretch>
        </p:blipFill>
        <p:spPr>
          <a:xfrm>
            <a:off x="2793626" y="640751"/>
            <a:ext cx="3556749" cy="3512148"/>
          </a:xfrm>
          <a:prstGeom prst="rect">
            <a:avLst/>
          </a:prstGeom>
          <a:noFill/>
          <a:ln>
            <a:noFill/>
          </a:ln>
        </p:spPr>
      </p:pic>
      <p:pic>
        <p:nvPicPr>
          <p:cNvPr id="158" name="Google Shape;158;p24"/>
          <p:cNvPicPr preferRelativeResize="0"/>
          <p:nvPr/>
        </p:nvPicPr>
        <p:blipFill>
          <a:blip r:embed="rId4">
            <a:alphaModFix/>
          </a:blip>
          <a:stretch>
            <a:fillRect/>
          </a:stretch>
        </p:blipFill>
        <p:spPr>
          <a:xfrm>
            <a:off x="152401" y="3515177"/>
            <a:ext cx="1882628" cy="637724"/>
          </a:xfrm>
          <a:prstGeom prst="rect">
            <a:avLst/>
          </a:prstGeom>
          <a:noFill/>
          <a:ln>
            <a:noFill/>
          </a:ln>
        </p:spPr>
      </p:pic>
      <p:sp>
        <p:nvSpPr>
          <p:cNvPr id="159" name="Google Shape;159;p24"/>
          <p:cNvSpPr txBox="1">
            <a:spLocks noGrp="1"/>
          </p:cNvSpPr>
          <p:nvPr>
            <p:ph type="title" idx="4294967295"/>
          </p:nvPr>
        </p:nvSpPr>
        <p:spPr>
          <a:xfrm>
            <a:off x="3000875" y="4277725"/>
            <a:ext cx="3349500" cy="572700"/>
          </a:xfrm>
          <a:prstGeom prst="rect">
            <a:avLst/>
          </a:prstGeom>
        </p:spPr>
        <p:txBody>
          <a:bodyPr spcFirstLastPara="1" wrap="square" lIns="91425" tIns="91425" rIns="91425" bIns="91425" anchor="t" anchorCtr="0">
            <a:noAutofit/>
          </a:bodyPr>
          <a:lstStyle/>
          <a:p>
            <a:r>
              <a:rPr lang="en" b="1">
                <a:solidFill>
                  <a:srgbClr val="6CCACD"/>
                </a:solidFill>
                <a:latin typeface="Lato"/>
                <a:ea typeface="Lato"/>
                <a:cs typeface="Lato"/>
                <a:sym typeface="Lato"/>
              </a:rPr>
              <a:t>@onehopeministry</a:t>
            </a:r>
            <a:endParaRPr b="1">
              <a:solidFill>
                <a:srgbClr val="6CCACD"/>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CCACD"/>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2583000" y="358825"/>
            <a:ext cx="5151000" cy="509700"/>
          </a:xfrm>
          <a:prstGeom prst="rect">
            <a:avLst/>
          </a:prstGeom>
        </p:spPr>
        <p:txBody>
          <a:bodyPr spcFirstLastPara="1" wrap="square" lIns="91425" tIns="91425" rIns="91425" bIns="91425" anchor="t" anchorCtr="0">
            <a:noAutofit/>
          </a:bodyPr>
          <a:lstStyle/>
          <a:p>
            <a:pPr marL="0" indent="0">
              <a:buNone/>
            </a:pPr>
            <a:r>
              <a:rPr lang="en" sz="2900" b="1">
                <a:solidFill>
                  <a:schemeClr val="lt1"/>
                </a:solidFill>
                <a:latin typeface="Lato"/>
                <a:ea typeface="Lato"/>
                <a:cs typeface="Lato"/>
                <a:sym typeface="Lato"/>
              </a:rPr>
              <a:t>1 in 6 people on the earth right now are teenagers </a:t>
            </a:r>
            <a:endParaRPr sz="3100" b="1">
              <a:solidFill>
                <a:schemeClr val="lt1"/>
              </a:solidFill>
              <a:latin typeface="Lato"/>
              <a:ea typeface="Lato"/>
              <a:cs typeface="Lato"/>
              <a:sym typeface="Lato"/>
            </a:endParaRPr>
          </a:p>
        </p:txBody>
      </p:sp>
      <p:pic>
        <p:nvPicPr>
          <p:cNvPr id="62" name="Google Shape;62;p14"/>
          <p:cNvPicPr preferRelativeResize="0"/>
          <p:nvPr/>
        </p:nvPicPr>
        <p:blipFill>
          <a:blip r:embed="rId3">
            <a:alphaModFix/>
          </a:blip>
          <a:stretch>
            <a:fillRect/>
          </a:stretch>
        </p:blipFill>
        <p:spPr>
          <a:xfrm>
            <a:off x="1609702" y="1773241"/>
            <a:ext cx="2425663" cy="2425660"/>
          </a:xfrm>
          <a:prstGeom prst="rect">
            <a:avLst/>
          </a:prstGeom>
          <a:noFill/>
          <a:ln>
            <a:noFill/>
          </a:ln>
        </p:spPr>
      </p:pic>
      <p:pic>
        <p:nvPicPr>
          <p:cNvPr id="64" name="Google Shape;64;p14"/>
          <p:cNvPicPr preferRelativeResize="0"/>
          <p:nvPr/>
        </p:nvPicPr>
        <p:blipFill>
          <a:blip r:embed="rId4">
            <a:alphaModFix/>
          </a:blip>
          <a:stretch>
            <a:fillRect/>
          </a:stretch>
        </p:blipFill>
        <p:spPr>
          <a:xfrm>
            <a:off x="5001363" y="1741451"/>
            <a:ext cx="2425663" cy="2425660"/>
          </a:xfrm>
          <a:prstGeom prst="rect">
            <a:avLst/>
          </a:prstGeom>
          <a:noFill/>
          <a:ln>
            <a:noFill/>
          </a:ln>
        </p:spPr>
      </p:pic>
      <p:pic>
        <p:nvPicPr>
          <p:cNvPr id="65" name="Google Shape;65;p14"/>
          <p:cNvPicPr preferRelativeResize="0"/>
          <p:nvPr/>
        </p:nvPicPr>
        <p:blipFill>
          <a:blip r:embed="rId4">
            <a:alphaModFix/>
          </a:blip>
          <a:stretch>
            <a:fillRect/>
          </a:stretch>
        </p:blipFill>
        <p:spPr>
          <a:xfrm>
            <a:off x="3263156" y="1733486"/>
            <a:ext cx="2425663" cy="2425660"/>
          </a:xfrm>
          <a:prstGeom prst="rect">
            <a:avLst/>
          </a:prstGeom>
          <a:noFill/>
          <a:ln>
            <a:noFill/>
          </a:ln>
        </p:spPr>
      </p:pic>
      <p:pic>
        <p:nvPicPr>
          <p:cNvPr id="66" name="Google Shape;66;p14"/>
          <p:cNvPicPr preferRelativeResize="0"/>
          <p:nvPr/>
        </p:nvPicPr>
        <p:blipFill rotWithShape="1">
          <a:blip r:embed="rId4">
            <a:alphaModFix/>
          </a:blip>
          <a:srcRect l="50164"/>
          <a:stretch/>
        </p:blipFill>
        <p:spPr>
          <a:xfrm>
            <a:off x="2822533" y="1773241"/>
            <a:ext cx="1208863" cy="2425660"/>
          </a:xfrm>
          <a:prstGeom prst="rect">
            <a:avLst/>
          </a:prstGeom>
          <a:noFill/>
          <a:ln>
            <a:noFill/>
          </a:ln>
        </p:spPr>
      </p:pic>
      <p:pic>
        <p:nvPicPr>
          <p:cNvPr id="67" name="Google Shape;67;p14"/>
          <p:cNvPicPr preferRelativeResize="0"/>
          <p:nvPr/>
        </p:nvPicPr>
        <p:blipFill>
          <a:blip r:embed="rId5">
            <a:alphaModFix/>
          </a:blip>
          <a:stretch>
            <a:fillRect/>
          </a:stretch>
        </p:blipFill>
        <p:spPr>
          <a:xfrm>
            <a:off x="8412175" y="4349601"/>
            <a:ext cx="525576" cy="5255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endParaRPr/>
          </a:p>
        </p:txBody>
      </p:sp>
      <p:sp>
        <p:nvSpPr>
          <p:cNvPr id="73" name="Google Shape;73;p15"/>
          <p:cNvSpPr txBox="1">
            <a:spLocks noGrp="1"/>
          </p:cNvSpPr>
          <p:nvPr>
            <p:ph type="body" idx="1"/>
          </p:nvPr>
        </p:nvSpPr>
        <p:spPr>
          <a:xfrm>
            <a:off x="1063201" y="2212025"/>
            <a:ext cx="7409700" cy="3416400"/>
          </a:xfrm>
          <a:prstGeom prst="rect">
            <a:avLst/>
          </a:prstGeom>
        </p:spPr>
        <p:txBody>
          <a:bodyPr spcFirstLastPara="1" wrap="square" lIns="91425" tIns="91425" rIns="91425" bIns="91425" anchor="t" anchorCtr="0">
            <a:noAutofit/>
          </a:bodyPr>
          <a:lstStyle/>
          <a:p>
            <a:pPr indent="0">
              <a:buNone/>
            </a:pPr>
            <a:endParaRPr sz="1200">
              <a:solidFill>
                <a:srgbClr val="434343"/>
              </a:solidFill>
              <a:latin typeface="Poppins"/>
              <a:ea typeface="Poppins"/>
              <a:cs typeface="Poppins"/>
              <a:sym typeface="Poppins"/>
            </a:endParaRPr>
          </a:p>
          <a:p>
            <a:pPr indent="0">
              <a:buNone/>
            </a:pPr>
            <a:endParaRPr sz="1200">
              <a:solidFill>
                <a:srgbClr val="434343"/>
              </a:solidFill>
              <a:latin typeface="Poppins"/>
              <a:ea typeface="Poppins"/>
              <a:cs typeface="Poppins"/>
              <a:sym typeface="Poppins"/>
            </a:endParaRPr>
          </a:p>
          <a:p>
            <a:pPr indent="0">
              <a:buNone/>
            </a:pPr>
            <a:endParaRPr sz="1200">
              <a:solidFill>
                <a:srgbClr val="434343"/>
              </a:solidFill>
              <a:latin typeface="Poppins"/>
              <a:ea typeface="Poppins"/>
              <a:cs typeface="Poppins"/>
              <a:sym typeface="Poppins"/>
            </a:endParaRPr>
          </a:p>
          <a:p>
            <a:pPr indent="0">
              <a:buNone/>
            </a:pPr>
            <a:endParaRPr sz="1200">
              <a:solidFill>
                <a:srgbClr val="434343"/>
              </a:solidFill>
              <a:latin typeface="Poppins"/>
              <a:ea typeface="Poppins"/>
              <a:cs typeface="Poppins"/>
              <a:sym typeface="Poppins"/>
            </a:endParaRPr>
          </a:p>
          <a:p>
            <a:pPr indent="0">
              <a:buNone/>
            </a:pPr>
            <a:endParaRPr sz="1200">
              <a:solidFill>
                <a:srgbClr val="434343"/>
              </a:solidFill>
              <a:latin typeface="Poppins"/>
              <a:ea typeface="Poppins"/>
              <a:cs typeface="Poppins"/>
              <a:sym typeface="Poppins"/>
            </a:endParaRPr>
          </a:p>
          <a:p>
            <a:pPr indent="0">
              <a:buNone/>
            </a:pPr>
            <a:endParaRPr sz="1200">
              <a:solidFill>
                <a:srgbClr val="434343"/>
              </a:solidFill>
              <a:latin typeface="Poppins"/>
              <a:ea typeface="Poppins"/>
              <a:cs typeface="Poppins"/>
              <a:sym typeface="Poppins"/>
            </a:endParaRPr>
          </a:p>
          <a:p>
            <a:pPr indent="0">
              <a:buNone/>
            </a:pPr>
            <a:endParaRPr sz="1200">
              <a:solidFill>
                <a:srgbClr val="434343"/>
              </a:solidFill>
              <a:latin typeface="Poppins"/>
              <a:ea typeface="Poppins"/>
              <a:cs typeface="Poppins"/>
              <a:sym typeface="Poppins"/>
            </a:endParaRPr>
          </a:p>
          <a:p>
            <a:pPr indent="0">
              <a:buNone/>
            </a:pPr>
            <a:endParaRPr sz="1200">
              <a:solidFill>
                <a:srgbClr val="434343"/>
              </a:solidFill>
              <a:latin typeface="Poppins"/>
              <a:ea typeface="Poppins"/>
              <a:cs typeface="Poppins"/>
              <a:sym typeface="Poppins"/>
            </a:endParaRPr>
          </a:p>
          <a:p>
            <a:pPr indent="0">
              <a:buNone/>
            </a:pPr>
            <a:endParaRPr sz="1200">
              <a:solidFill>
                <a:srgbClr val="434343"/>
              </a:solidFill>
              <a:latin typeface="Poppins"/>
              <a:ea typeface="Poppins"/>
              <a:cs typeface="Poppins"/>
              <a:sym typeface="Poppins"/>
            </a:endParaRPr>
          </a:p>
          <a:p>
            <a:pPr marL="0" indent="0">
              <a:buNone/>
            </a:pPr>
            <a:r>
              <a:rPr lang="en" sz="2100" b="1">
                <a:solidFill>
                  <a:srgbClr val="2F4458"/>
                </a:solidFill>
                <a:latin typeface="Lato"/>
                <a:ea typeface="Lato"/>
                <a:cs typeface="Lato"/>
                <a:sym typeface="Lato"/>
              </a:rPr>
              <a:t>Let’s take a closer look at the responses</a:t>
            </a:r>
            <a:r>
              <a:rPr lang="en" sz="2100" b="1" i="1">
                <a:solidFill>
                  <a:srgbClr val="2F4458"/>
                </a:solidFill>
                <a:latin typeface="Lato"/>
                <a:ea typeface="Lato"/>
                <a:cs typeface="Lato"/>
                <a:sym typeface="Lato"/>
              </a:rPr>
              <a:t> </a:t>
            </a:r>
            <a:r>
              <a:rPr lang="en" sz="2100" b="1">
                <a:solidFill>
                  <a:srgbClr val="2F4458"/>
                </a:solidFill>
                <a:latin typeface="Lato"/>
                <a:ea typeface="Lato"/>
                <a:cs typeface="Lato"/>
                <a:sym typeface="Lato"/>
              </a:rPr>
              <a:t>from U.S. teens… </a:t>
            </a:r>
            <a:endParaRPr sz="2100" b="1">
              <a:solidFill>
                <a:srgbClr val="2F4458"/>
              </a:solidFill>
              <a:latin typeface="Lato"/>
              <a:ea typeface="Lato"/>
              <a:cs typeface="Lato"/>
              <a:sym typeface="Lato"/>
            </a:endParaRPr>
          </a:p>
          <a:p>
            <a:pPr marL="0" indent="0">
              <a:buNone/>
            </a:pPr>
            <a:endParaRPr sz="1200">
              <a:solidFill>
                <a:srgbClr val="434343"/>
              </a:solidFill>
              <a:latin typeface="Poppins"/>
              <a:ea typeface="Poppins"/>
              <a:cs typeface="Poppins"/>
              <a:sym typeface="Poppins"/>
            </a:endParaRPr>
          </a:p>
          <a:p>
            <a:pPr marL="0" indent="0">
              <a:buNone/>
            </a:pPr>
            <a:endParaRPr sz="1200">
              <a:solidFill>
                <a:srgbClr val="434343"/>
              </a:solidFill>
              <a:latin typeface="Poppins"/>
              <a:ea typeface="Poppins"/>
              <a:cs typeface="Poppins"/>
              <a:sym typeface="Poppins"/>
            </a:endParaRPr>
          </a:p>
        </p:txBody>
      </p:sp>
      <p:pic>
        <p:nvPicPr>
          <p:cNvPr id="74" name="Google Shape;74;p15"/>
          <p:cNvPicPr preferRelativeResize="0"/>
          <p:nvPr/>
        </p:nvPicPr>
        <p:blipFill rotWithShape="1">
          <a:blip r:embed="rId3">
            <a:alphaModFix/>
          </a:blip>
          <a:srcRect t="36202" r="4961" b="50753"/>
          <a:stretch/>
        </p:blipFill>
        <p:spPr>
          <a:xfrm>
            <a:off x="-1822750" y="1831450"/>
            <a:ext cx="12148576" cy="2157775"/>
          </a:xfrm>
          <a:prstGeom prst="rect">
            <a:avLst/>
          </a:prstGeom>
          <a:noFill/>
          <a:ln>
            <a:noFill/>
          </a:ln>
        </p:spPr>
      </p:pic>
      <p:sp>
        <p:nvSpPr>
          <p:cNvPr id="75" name="Google Shape;75;p15"/>
          <p:cNvSpPr/>
          <p:nvPr/>
        </p:nvSpPr>
        <p:spPr>
          <a:xfrm>
            <a:off x="0" y="-53875"/>
            <a:ext cx="9144000" cy="1071600"/>
          </a:xfrm>
          <a:prstGeom prst="rect">
            <a:avLst/>
          </a:prstGeom>
          <a:solidFill>
            <a:srgbClr val="2F4458"/>
          </a:solidFill>
          <a:ln>
            <a:noFill/>
          </a:ln>
        </p:spPr>
        <p:txBody>
          <a:bodyPr spcFirstLastPara="1" wrap="square" lIns="91425" tIns="91425" rIns="91425" bIns="91425" anchor="ctr" anchorCtr="0">
            <a:noAutofit/>
          </a:bodyPr>
          <a:lstStyle/>
          <a:p>
            <a:endParaRPr/>
          </a:p>
        </p:txBody>
      </p:sp>
      <p:sp>
        <p:nvSpPr>
          <p:cNvPr id="76" name="Google Shape;76;p15"/>
          <p:cNvSpPr txBox="1">
            <a:spLocks noGrp="1"/>
          </p:cNvSpPr>
          <p:nvPr>
            <p:ph type="title"/>
          </p:nvPr>
        </p:nvSpPr>
        <p:spPr>
          <a:xfrm>
            <a:off x="619051" y="178376"/>
            <a:ext cx="8298000" cy="572700"/>
          </a:xfrm>
          <a:prstGeom prst="rect">
            <a:avLst/>
          </a:prstGeom>
        </p:spPr>
        <p:txBody>
          <a:bodyPr spcFirstLastPara="1" wrap="square" lIns="91425" tIns="91425" rIns="91425" bIns="91425" anchor="t" anchorCtr="0">
            <a:noAutofit/>
          </a:bodyPr>
          <a:lstStyle/>
          <a:p>
            <a:r>
              <a:rPr lang="en" b="1">
                <a:solidFill>
                  <a:srgbClr val="FFFFFF"/>
                </a:solidFill>
                <a:latin typeface="Lato"/>
                <a:ea typeface="Lato"/>
                <a:cs typeface="Lato"/>
                <a:sym typeface="Lato"/>
              </a:rPr>
              <a:t>About the </a:t>
            </a:r>
            <a:r>
              <a:rPr lang="en" b="1" i="1">
                <a:solidFill>
                  <a:srgbClr val="FFFFFF"/>
                </a:solidFill>
                <a:latin typeface="Lato"/>
                <a:ea typeface="Lato"/>
                <a:cs typeface="Lato"/>
                <a:sym typeface="Lato"/>
              </a:rPr>
              <a:t>Global Youth Culture</a:t>
            </a:r>
            <a:r>
              <a:rPr lang="en" b="1">
                <a:solidFill>
                  <a:srgbClr val="FFFFFF"/>
                </a:solidFill>
                <a:latin typeface="Lato"/>
                <a:ea typeface="Lato"/>
                <a:cs typeface="Lato"/>
                <a:sym typeface="Lato"/>
              </a:rPr>
              <a:t> study</a:t>
            </a:r>
            <a:endParaRPr b="1">
              <a:solidFill>
                <a:srgbClr val="FFFFFF"/>
              </a:solidFill>
              <a:latin typeface="Lato"/>
              <a:ea typeface="Lato"/>
              <a:cs typeface="Lato"/>
              <a:sym typeface="Lato"/>
            </a:endParaRPr>
          </a:p>
          <a:p>
            <a:endParaRPr b="1">
              <a:solidFill>
                <a:srgbClr val="FFFFFF"/>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6"/>
          <p:cNvPicPr preferRelativeResize="0"/>
          <p:nvPr/>
        </p:nvPicPr>
        <p:blipFill rotWithShape="1">
          <a:blip r:embed="rId3">
            <a:alphaModFix/>
          </a:blip>
          <a:srcRect l="36525" t="26898" r="19388" b="53923"/>
          <a:stretch/>
        </p:blipFill>
        <p:spPr>
          <a:xfrm>
            <a:off x="250121" y="1462726"/>
            <a:ext cx="5561379" cy="3130251"/>
          </a:xfrm>
          <a:prstGeom prst="rect">
            <a:avLst/>
          </a:prstGeom>
          <a:noFill/>
          <a:ln>
            <a:noFill/>
          </a:ln>
        </p:spPr>
      </p:pic>
      <p:sp>
        <p:nvSpPr>
          <p:cNvPr id="82" name="Google Shape;82;p16"/>
          <p:cNvSpPr/>
          <p:nvPr/>
        </p:nvSpPr>
        <p:spPr>
          <a:xfrm>
            <a:off x="0" y="-53875"/>
            <a:ext cx="9144000" cy="1071600"/>
          </a:xfrm>
          <a:prstGeom prst="rect">
            <a:avLst/>
          </a:prstGeom>
          <a:solidFill>
            <a:srgbClr val="2F4458"/>
          </a:solidFill>
          <a:ln>
            <a:noFill/>
          </a:ln>
        </p:spPr>
        <p:txBody>
          <a:bodyPr spcFirstLastPara="1" wrap="square" lIns="91425" tIns="91425" rIns="91425" bIns="91425" anchor="ctr" anchorCtr="0">
            <a:noAutofit/>
          </a:bodyPr>
          <a:lstStyle/>
          <a:p>
            <a:endParaRPr/>
          </a:p>
        </p:txBody>
      </p:sp>
      <p:sp>
        <p:nvSpPr>
          <p:cNvPr id="83" name="Google Shape;83;p16"/>
          <p:cNvSpPr txBox="1">
            <a:spLocks noGrp="1"/>
          </p:cNvSpPr>
          <p:nvPr>
            <p:ph type="title"/>
          </p:nvPr>
        </p:nvSpPr>
        <p:spPr>
          <a:xfrm>
            <a:off x="619051" y="178376"/>
            <a:ext cx="8298000" cy="572700"/>
          </a:xfrm>
          <a:prstGeom prst="rect">
            <a:avLst/>
          </a:prstGeom>
        </p:spPr>
        <p:txBody>
          <a:bodyPr spcFirstLastPara="1" wrap="square" lIns="91425" tIns="91425" rIns="91425" bIns="91425" anchor="t" anchorCtr="0">
            <a:noAutofit/>
          </a:bodyPr>
          <a:lstStyle/>
          <a:p>
            <a:r>
              <a:rPr lang="en" b="1" dirty="0">
                <a:solidFill>
                  <a:srgbClr val="FFFFFF"/>
                </a:solidFill>
                <a:latin typeface="Lato"/>
                <a:ea typeface="Lato"/>
                <a:cs typeface="Lato"/>
                <a:sym typeface="Lato"/>
              </a:rPr>
              <a:t>51% of teens surveyed self-identified as Christian.</a:t>
            </a:r>
            <a:endParaRPr b="1" dirty="0">
              <a:solidFill>
                <a:srgbClr val="FFFFFF"/>
              </a:solidFill>
              <a:latin typeface="Lato"/>
              <a:ea typeface="Lato"/>
              <a:cs typeface="Lato"/>
              <a:sym typeface="Lato"/>
            </a:endParaRPr>
          </a:p>
          <a:p>
            <a:endParaRPr b="1" dirty="0">
              <a:solidFill>
                <a:srgbClr val="FFFFFF"/>
              </a:solidFill>
              <a:latin typeface="Lato"/>
              <a:ea typeface="Lato"/>
              <a:cs typeface="Lato"/>
              <a:sym typeface="Lato"/>
            </a:endParaRPr>
          </a:p>
        </p:txBody>
      </p:sp>
      <p:sp>
        <p:nvSpPr>
          <p:cNvPr id="84" name="Google Shape;84;p16"/>
          <p:cNvSpPr/>
          <p:nvPr/>
        </p:nvSpPr>
        <p:spPr>
          <a:xfrm>
            <a:off x="5749951" y="1634475"/>
            <a:ext cx="2598000" cy="2438400"/>
          </a:xfrm>
          <a:prstGeom prst="rect">
            <a:avLst/>
          </a:prstGeom>
          <a:solidFill>
            <a:srgbClr val="2F4458"/>
          </a:solidFill>
          <a:ln>
            <a:noFill/>
          </a:ln>
        </p:spPr>
        <p:txBody>
          <a:bodyPr spcFirstLastPara="1" wrap="square" lIns="91425" tIns="91425" rIns="91425" bIns="91425" anchor="ctr" anchorCtr="0">
            <a:noAutofit/>
          </a:bodyPr>
          <a:lstStyle/>
          <a:p>
            <a:endParaRPr/>
          </a:p>
        </p:txBody>
      </p:sp>
      <p:sp>
        <p:nvSpPr>
          <p:cNvPr id="85" name="Google Shape;85;p16"/>
          <p:cNvSpPr txBox="1">
            <a:spLocks noGrp="1"/>
          </p:cNvSpPr>
          <p:nvPr>
            <p:ph type="title"/>
          </p:nvPr>
        </p:nvSpPr>
        <p:spPr>
          <a:xfrm>
            <a:off x="5889625" y="1840976"/>
            <a:ext cx="2368200" cy="2876700"/>
          </a:xfrm>
          <a:prstGeom prst="rect">
            <a:avLst/>
          </a:prstGeom>
        </p:spPr>
        <p:txBody>
          <a:bodyPr spcFirstLastPara="1" wrap="square" lIns="91425" tIns="91425" rIns="91425" bIns="91425" anchor="t" anchorCtr="0">
            <a:noAutofit/>
          </a:bodyPr>
          <a:lstStyle/>
          <a:p>
            <a:pPr>
              <a:lnSpc>
                <a:spcPct val="115000"/>
              </a:lnSpc>
            </a:pPr>
            <a:endParaRPr sz="1400" b="1">
              <a:solidFill>
                <a:srgbClr val="FFFFFF"/>
              </a:solidFill>
              <a:latin typeface="Lato"/>
              <a:ea typeface="Lato"/>
              <a:cs typeface="Lato"/>
              <a:sym typeface="Lato"/>
            </a:endParaRPr>
          </a:p>
          <a:p>
            <a:pPr>
              <a:lnSpc>
                <a:spcPct val="115000"/>
              </a:lnSpc>
              <a:buSzPts val="1100"/>
            </a:pPr>
            <a:r>
              <a:rPr lang="en" sz="1400" b="1">
                <a:solidFill>
                  <a:srgbClr val="FFFFFF"/>
                </a:solidFill>
                <a:latin typeface="Lato"/>
                <a:ea typeface="Lato"/>
                <a:cs typeface="Lato"/>
                <a:sym typeface="Lato"/>
              </a:rPr>
              <a:t>However, only 8% display the beliefs and habits of a Christian who holds the core beliefs of Christianity and have a regular habit of Bible reading and prayer.</a:t>
            </a:r>
            <a:endParaRPr sz="3100">
              <a:solidFill>
                <a:srgbClr val="FFFFF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p:nvPr/>
        </p:nvSpPr>
        <p:spPr>
          <a:xfrm>
            <a:off x="-25" y="-125"/>
            <a:ext cx="9144000" cy="5143500"/>
          </a:xfrm>
          <a:prstGeom prst="rect">
            <a:avLst/>
          </a:prstGeom>
          <a:solidFill>
            <a:srgbClr val="6CCACD"/>
          </a:solidFill>
          <a:ln>
            <a:noFill/>
          </a:ln>
        </p:spPr>
        <p:txBody>
          <a:bodyPr spcFirstLastPara="1" wrap="square" lIns="91425" tIns="91425" rIns="91425" bIns="91425" anchor="ctr" anchorCtr="0">
            <a:noAutofit/>
          </a:bodyPr>
          <a:lstStyle/>
          <a:p>
            <a:endParaRPr/>
          </a:p>
        </p:txBody>
      </p:sp>
      <p:pic>
        <p:nvPicPr>
          <p:cNvPr id="91" name="Google Shape;91;p17"/>
          <p:cNvPicPr preferRelativeResize="0"/>
          <p:nvPr/>
        </p:nvPicPr>
        <p:blipFill>
          <a:blip r:embed="rId3">
            <a:alphaModFix/>
          </a:blip>
          <a:stretch>
            <a:fillRect/>
          </a:stretch>
        </p:blipFill>
        <p:spPr>
          <a:xfrm>
            <a:off x="8412175" y="4349601"/>
            <a:ext cx="525576" cy="525576"/>
          </a:xfrm>
          <a:prstGeom prst="rect">
            <a:avLst/>
          </a:prstGeom>
          <a:noFill/>
          <a:ln>
            <a:noFill/>
          </a:ln>
        </p:spPr>
      </p:pic>
      <p:sp>
        <p:nvSpPr>
          <p:cNvPr id="92" name="Google Shape;92;p17"/>
          <p:cNvSpPr txBox="1"/>
          <p:nvPr/>
        </p:nvSpPr>
        <p:spPr>
          <a:xfrm>
            <a:off x="1087500" y="1869201"/>
            <a:ext cx="6969000" cy="3561000"/>
          </a:xfrm>
          <a:prstGeom prst="rect">
            <a:avLst/>
          </a:prstGeom>
          <a:noFill/>
          <a:ln>
            <a:noFill/>
          </a:ln>
        </p:spPr>
        <p:txBody>
          <a:bodyPr spcFirstLastPara="1" wrap="square" lIns="91425" tIns="91425" rIns="91425" bIns="91425" anchor="t" anchorCtr="0">
            <a:noAutofit/>
          </a:bodyPr>
          <a:lstStyle/>
          <a:p>
            <a:pPr>
              <a:lnSpc>
                <a:spcPct val="115000"/>
              </a:lnSpc>
              <a:buSzPts val="1100"/>
            </a:pPr>
            <a:r>
              <a:rPr lang="en" sz="4000" b="1">
                <a:solidFill>
                  <a:srgbClr val="283C46"/>
                </a:solidFill>
                <a:latin typeface="Montserrat"/>
                <a:ea typeface="Montserrat"/>
                <a:cs typeface="Montserrat"/>
                <a:sym typeface="Montserrat"/>
              </a:rPr>
              <a:t>2 out of every 5 teens in the U.S. </a:t>
            </a:r>
            <a:r>
              <a:rPr lang="en" sz="4000" b="1">
                <a:solidFill>
                  <a:srgbClr val="FFFFFF"/>
                </a:solidFill>
                <a:latin typeface="Montserrat"/>
                <a:ea typeface="Montserrat"/>
                <a:cs typeface="Montserrat"/>
                <a:sym typeface="Montserrat"/>
              </a:rPr>
              <a:t>claim no religion</a:t>
            </a:r>
            <a:endParaRPr sz="4000" b="1">
              <a:solidFill>
                <a:srgbClr val="FFFFFF"/>
              </a:solidFill>
              <a:latin typeface="Montserrat"/>
              <a:ea typeface="Montserrat"/>
              <a:cs typeface="Montserrat"/>
              <a:sym typeface="Montserrat"/>
            </a:endParaRPr>
          </a:p>
          <a:p>
            <a:pPr>
              <a:lnSpc>
                <a:spcPct val="115000"/>
              </a:lnSpc>
              <a:buSzPts val="1100"/>
            </a:pPr>
            <a:endParaRPr sz="4000" b="1">
              <a:solidFill>
                <a:srgbClr val="283C46"/>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p:nvPr/>
        </p:nvSpPr>
        <p:spPr>
          <a:xfrm>
            <a:off x="-25" y="-158126"/>
            <a:ext cx="9144000" cy="5301625"/>
          </a:xfrm>
          <a:prstGeom prst="rect">
            <a:avLst/>
          </a:prstGeom>
          <a:solidFill>
            <a:srgbClr val="6CCACD"/>
          </a:solidFill>
          <a:ln>
            <a:noFill/>
          </a:ln>
        </p:spPr>
        <p:txBody>
          <a:bodyPr spcFirstLastPara="1" wrap="square" lIns="91425" tIns="91425" rIns="91425" bIns="91425" anchor="ctr" anchorCtr="0">
            <a:noAutofit/>
          </a:bodyPr>
          <a:lstStyle/>
          <a:p>
            <a:endParaRPr/>
          </a:p>
        </p:txBody>
      </p:sp>
      <p:pic>
        <p:nvPicPr>
          <p:cNvPr id="98" name="Google Shape;98;p18"/>
          <p:cNvPicPr preferRelativeResize="0"/>
          <p:nvPr/>
        </p:nvPicPr>
        <p:blipFill>
          <a:blip r:embed="rId3">
            <a:alphaModFix/>
          </a:blip>
          <a:stretch>
            <a:fillRect/>
          </a:stretch>
        </p:blipFill>
        <p:spPr>
          <a:xfrm>
            <a:off x="8412175" y="4454387"/>
            <a:ext cx="525576" cy="525576"/>
          </a:xfrm>
          <a:prstGeom prst="rect">
            <a:avLst/>
          </a:prstGeom>
          <a:noFill/>
          <a:ln>
            <a:noFill/>
          </a:ln>
        </p:spPr>
      </p:pic>
      <p:sp>
        <p:nvSpPr>
          <p:cNvPr id="99" name="Google Shape;99;p18"/>
          <p:cNvSpPr txBox="1"/>
          <p:nvPr/>
        </p:nvSpPr>
        <p:spPr>
          <a:xfrm>
            <a:off x="420400" y="420975"/>
            <a:ext cx="6969000" cy="3561000"/>
          </a:xfrm>
          <a:prstGeom prst="rect">
            <a:avLst/>
          </a:prstGeom>
          <a:noFill/>
          <a:ln>
            <a:noFill/>
          </a:ln>
        </p:spPr>
        <p:txBody>
          <a:bodyPr spcFirstLastPara="1" wrap="square" lIns="91425" tIns="91425" rIns="91425" bIns="91425" anchor="t" anchorCtr="0">
            <a:noAutofit/>
          </a:bodyPr>
          <a:lstStyle/>
          <a:p>
            <a:pPr>
              <a:lnSpc>
                <a:spcPct val="115000"/>
              </a:lnSpc>
              <a:buSzPts val="1100"/>
            </a:pPr>
            <a:r>
              <a:rPr lang="en" sz="4000" b="1">
                <a:solidFill>
                  <a:srgbClr val="FFFFFF"/>
                </a:solidFill>
                <a:latin typeface="Montserrat"/>
                <a:ea typeface="Montserrat"/>
                <a:cs typeface="Montserrat"/>
                <a:sym typeface="Montserrat"/>
              </a:rPr>
              <a:t>However,</a:t>
            </a:r>
            <a:endParaRPr sz="4000" b="1">
              <a:solidFill>
                <a:srgbClr val="FFFFFF"/>
              </a:solidFill>
              <a:latin typeface="Montserrat"/>
              <a:ea typeface="Montserrat"/>
              <a:cs typeface="Montserrat"/>
              <a:sym typeface="Montserrat"/>
            </a:endParaRPr>
          </a:p>
          <a:p>
            <a:pPr>
              <a:lnSpc>
                <a:spcPct val="115000"/>
              </a:lnSpc>
              <a:buSzPts val="1100"/>
            </a:pPr>
            <a:endParaRPr sz="4000" b="1">
              <a:solidFill>
                <a:srgbClr val="283C46"/>
              </a:solidFill>
              <a:latin typeface="Montserrat"/>
              <a:ea typeface="Montserrat"/>
              <a:cs typeface="Montserrat"/>
              <a:sym typeface="Montserrat"/>
            </a:endParaRPr>
          </a:p>
        </p:txBody>
      </p:sp>
      <p:pic>
        <p:nvPicPr>
          <p:cNvPr id="100" name="Google Shape;100;p18"/>
          <p:cNvPicPr preferRelativeResize="0"/>
          <p:nvPr/>
        </p:nvPicPr>
        <p:blipFill>
          <a:blip r:embed="rId4">
            <a:alphaModFix/>
          </a:blip>
          <a:stretch>
            <a:fillRect/>
          </a:stretch>
        </p:blipFill>
        <p:spPr>
          <a:xfrm>
            <a:off x="5308724" y="1158602"/>
            <a:ext cx="3237976" cy="3233225"/>
          </a:xfrm>
          <a:prstGeom prst="rect">
            <a:avLst/>
          </a:prstGeom>
          <a:noFill/>
          <a:ln>
            <a:noFill/>
          </a:ln>
        </p:spPr>
      </p:pic>
      <p:sp>
        <p:nvSpPr>
          <p:cNvPr id="101" name="Google Shape;101;p18"/>
          <p:cNvSpPr/>
          <p:nvPr/>
        </p:nvSpPr>
        <p:spPr>
          <a:xfrm>
            <a:off x="6058763" y="1906264"/>
            <a:ext cx="1737900" cy="1737900"/>
          </a:xfrm>
          <a:prstGeom prst="ellipse">
            <a:avLst/>
          </a:prstGeom>
          <a:solidFill>
            <a:srgbClr val="6CCACD"/>
          </a:solidFill>
          <a:ln>
            <a:noFill/>
          </a:ln>
        </p:spPr>
        <p:txBody>
          <a:bodyPr spcFirstLastPara="1" wrap="square" lIns="91425" tIns="91425" rIns="91425" bIns="91425" anchor="ctr" anchorCtr="0">
            <a:noAutofit/>
          </a:bodyPr>
          <a:lstStyle/>
          <a:p>
            <a:endParaRPr/>
          </a:p>
        </p:txBody>
      </p:sp>
      <p:pic>
        <p:nvPicPr>
          <p:cNvPr id="102" name="Google Shape;102;p18"/>
          <p:cNvPicPr preferRelativeResize="0"/>
          <p:nvPr/>
        </p:nvPicPr>
        <p:blipFill>
          <a:blip r:embed="rId5">
            <a:alphaModFix/>
          </a:blip>
          <a:stretch>
            <a:fillRect/>
          </a:stretch>
        </p:blipFill>
        <p:spPr>
          <a:xfrm>
            <a:off x="6226489" y="2030127"/>
            <a:ext cx="1402425" cy="1402425"/>
          </a:xfrm>
          <a:prstGeom prst="rect">
            <a:avLst/>
          </a:prstGeom>
          <a:noFill/>
          <a:ln>
            <a:noFill/>
          </a:ln>
        </p:spPr>
      </p:pic>
      <p:sp>
        <p:nvSpPr>
          <p:cNvPr id="103" name="Google Shape;103;p18"/>
          <p:cNvSpPr/>
          <p:nvPr/>
        </p:nvSpPr>
        <p:spPr>
          <a:xfrm>
            <a:off x="821851" y="1790575"/>
            <a:ext cx="2758500" cy="237000"/>
          </a:xfrm>
          <a:prstGeom prst="rect">
            <a:avLst/>
          </a:prstGeom>
          <a:solidFill>
            <a:srgbClr val="2F4458">
              <a:alpha val="41340"/>
            </a:srgbClr>
          </a:solidFill>
          <a:ln>
            <a:noFill/>
          </a:ln>
        </p:spPr>
        <p:txBody>
          <a:bodyPr spcFirstLastPara="1" wrap="square" lIns="91425" tIns="91425" rIns="91425" bIns="91425" anchor="ctr" anchorCtr="0">
            <a:noAutofit/>
          </a:bodyPr>
          <a:lstStyle/>
          <a:p>
            <a:endParaRPr/>
          </a:p>
        </p:txBody>
      </p:sp>
      <p:sp>
        <p:nvSpPr>
          <p:cNvPr id="104" name="Google Shape;104;p18"/>
          <p:cNvSpPr txBox="1">
            <a:spLocks noGrp="1"/>
          </p:cNvSpPr>
          <p:nvPr>
            <p:ph type="body" idx="4294967295"/>
          </p:nvPr>
        </p:nvSpPr>
        <p:spPr>
          <a:xfrm>
            <a:off x="813901" y="1300775"/>
            <a:ext cx="3372900" cy="34164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 sz="1900">
                <a:solidFill>
                  <a:srgbClr val="FFFFFF"/>
                </a:solidFill>
                <a:latin typeface="Lato"/>
                <a:ea typeface="Lato"/>
                <a:cs typeface="Lato"/>
                <a:sym typeface="Lato"/>
              </a:rPr>
              <a:t>Most unchurched teens are open to attending church if someone invited them. </a:t>
            </a:r>
            <a:endParaRPr sz="1900">
              <a:solidFill>
                <a:srgbClr val="FFFFFF"/>
              </a:solidFill>
              <a:latin typeface="Lato"/>
              <a:ea typeface="Lato"/>
              <a:cs typeface="Lato"/>
              <a:sym typeface="Lato"/>
            </a:endParaRPr>
          </a:p>
          <a:p>
            <a:pPr marL="0" indent="0">
              <a:buClr>
                <a:schemeClr val="dk1"/>
              </a:buClr>
              <a:buSzPts val="1100"/>
              <a:buNone/>
            </a:pPr>
            <a:endParaRPr sz="1900">
              <a:solidFill>
                <a:srgbClr val="2F4458"/>
              </a:solidFill>
              <a:latin typeface="Lato"/>
              <a:ea typeface="Lato"/>
              <a:cs typeface="Lato"/>
              <a:sym typeface="Lato"/>
            </a:endParaRPr>
          </a:p>
          <a:p>
            <a:pPr marL="0" indent="0">
              <a:buNone/>
            </a:pPr>
            <a:r>
              <a:rPr lang="en" sz="1900">
                <a:solidFill>
                  <a:srgbClr val="FFFFFF"/>
                </a:solidFill>
                <a:latin typeface="Lato Black"/>
                <a:ea typeface="Lato Black"/>
                <a:cs typeface="Lato Black"/>
                <a:sym typeface="Lato Black"/>
              </a:rPr>
              <a:t>67%</a:t>
            </a:r>
            <a:r>
              <a:rPr lang="en" sz="1900">
                <a:solidFill>
                  <a:srgbClr val="FFFFFF"/>
                </a:solidFill>
                <a:latin typeface="Lato"/>
                <a:ea typeface="Lato"/>
                <a:cs typeface="Lato"/>
                <a:sym typeface="Lato"/>
              </a:rPr>
              <a:t> said they would be interested in attending or they would consider it.</a:t>
            </a:r>
            <a:endParaRPr sz="1900">
              <a:solidFill>
                <a:srgbClr val="FFFFFF"/>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p:nvPr/>
        </p:nvSpPr>
        <p:spPr>
          <a:xfrm>
            <a:off x="-25" y="-125"/>
            <a:ext cx="9144000" cy="5143500"/>
          </a:xfrm>
          <a:prstGeom prst="rect">
            <a:avLst/>
          </a:prstGeom>
          <a:solidFill>
            <a:srgbClr val="2F4458"/>
          </a:solidFill>
          <a:ln>
            <a:noFill/>
          </a:ln>
        </p:spPr>
        <p:txBody>
          <a:bodyPr spcFirstLastPara="1" wrap="square" lIns="91425" tIns="91425" rIns="91425" bIns="91425" anchor="ctr" anchorCtr="0">
            <a:noAutofit/>
          </a:bodyPr>
          <a:lstStyle/>
          <a:p>
            <a:endParaRPr/>
          </a:p>
        </p:txBody>
      </p:sp>
      <p:pic>
        <p:nvPicPr>
          <p:cNvPr id="110" name="Google Shape;110;p19"/>
          <p:cNvPicPr preferRelativeResize="0"/>
          <p:nvPr/>
        </p:nvPicPr>
        <p:blipFill>
          <a:blip r:embed="rId3">
            <a:alphaModFix/>
          </a:blip>
          <a:stretch>
            <a:fillRect/>
          </a:stretch>
        </p:blipFill>
        <p:spPr>
          <a:xfrm>
            <a:off x="8412175" y="4349601"/>
            <a:ext cx="525576" cy="525576"/>
          </a:xfrm>
          <a:prstGeom prst="rect">
            <a:avLst/>
          </a:prstGeom>
          <a:noFill/>
          <a:ln>
            <a:noFill/>
          </a:ln>
        </p:spPr>
      </p:pic>
      <p:sp>
        <p:nvSpPr>
          <p:cNvPr id="111" name="Google Shape;111;p19"/>
          <p:cNvSpPr/>
          <p:nvPr/>
        </p:nvSpPr>
        <p:spPr>
          <a:xfrm>
            <a:off x="2818475" y="3359750"/>
            <a:ext cx="4091700" cy="208800"/>
          </a:xfrm>
          <a:prstGeom prst="rect">
            <a:avLst/>
          </a:prstGeom>
          <a:solidFill>
            <a:srgbClr val="6CCACD">
              <a:alpha val="45100"/>
            </a:srgbClr>
          </a:solidFill>
          <a:ln>
            <a:noFill/>
          </a:ln>
        </p:spPr>
        <p:txBody>
          <a:bodyPr spcFirstLastPara="1" wrap="square" lIns="91425" tIns="91425" rIns="91425" bIns="91425" anchor="ctr" anchorCtr="0">
            <a:noAutofit/>
          </a:bodyPr>
          <a:lstStyle/>
          <a:p>
            <a:endParaRPr/>
          </a:p>
        </p:txBody>
      </p:sp>
      <p:sp>
        <p:nvSpPr>
          <p:cNvPr id="112" name="Google Shape;112;p19"/>
          <p:cNvSpPr/>
          <p:nvPr/>
        </p:nvSpPr>
        <p:spPr>
          <a:xfrm>
            <a:off x="2961800" y="1914001"/>
            <a:ext cx="3421800" cy="208800"/>
          </a:xfrm>
          <a:prstGeom prst="rect">
            <a:avLst/>
          </a:prstGeom>
          <a:solidFill>
            <a:srgbClr val="6CCACD">
              <a:alpha val="45100"/>
            </a:srgbClr>
          </a:solidFill>
          <a:ln>
            <a:noFill/>
          </a:ln>
        </p:spPr>
        <p:txBody>
          <a:bodyPr spcFirstLastPara="1" wrap="square" lIns="91425" tIns="91425" rIns="91425" bIns="91425" anchor="ctr" anchorCtr="0">
            <a:noAutofit/>
          </a:bodyPr>
          <a:lstStyle/>
          <a:p>
            <a:endParaRPr/>
          </a:p>
        </p:txBody>
      </p:sp>
      <p:sp>
        <p:nvSpPr>
          <p:cNvPr id="113" name="Google Shape;113;p19"/>
          <p:cNvSpPr txBox="1"/>
          <p:nvPr/>
        </p:nvSpPr>
        <p:spPr>
          <a:xfrm>
            <a:off x="1087475" y="1086525"/>
            <a:ext cx="6969000" cy="3561000"/>
          </a:xfrm>
          <a:prstGeom prst="rect">
            <a:avLst/>
          </a:prstGeom>
          <a:noFill/>
          <a:ln>
            <a:noFill/>
          </a:ln>
        </p:spPr>
        <p:txBody>
          <a:bodyPr spcFirstLastPara="1" wrap="square" lIns="91425" tIns="91425" rIns="91425" bIns="91425" anchor="b" anchorCtr="0">
            <a:noAutofit/>
          </a:bodyPr>
          <a:lstStyle/>
          <a:p>
            <a:pPr algn="ctr">
              <a:lnSpc>
                <a:spcPct val="115000"/>
              </a:lnSpc>
              <a:buSzPts val="1100"/>
            </a:pPr>
            <a:r>
              <a:rPr lang="en" sz="2900" b="1">
                <a:solidFill>
                  <a:srgbClr val="FFFFFF"/>
                </a:solidFill>
                <a:latin typeface="Montserrat"/>
                <a:ea typeface="Montserrat"/>
                <a:cs typeface="Montserrat"/>
                <a:sym typeface="Montserrat"/>
              </a:rPr>
              <a:t>35% </a:t>
            </a:r>
            <a:r>
              <a:rPr lang="en" sz="2900">
                <a:solidFill>
                  <a:srgbClr val="FFFFFF"/>
                </a:solidFill>
                <a:latin typeface="Montserrat"/>
                <a:ea typeface="Montserrat"/>
                <a:cs typeface="Montserrat"/>
                <a:sym typeface="Montserrat"/>
              </a:rPr>
              <a:t>of teens in the U.S. reported having </a:t>
            </a:r>
            <a:r>
              <a:rPr lang="en" sz="2900" b="1">
                <a:solidFill>
                  <a:srgbClr val="FFFFFF"/>
                </a:solidFill>
                <a:latin typeface="Montserrat"/>
                <a:ea typeface="Montserrat"/>
                <a:cs typeface="Montserrat"/>
                <a:sym typeface="Montserrat"/>
              </a:rPr>
              <a:t>suicidal thoughts </a:t>
            </a:r>
            <a:r>
              <a:rPr lang="en" sz="2900">
                <a:solidFill>
                  <a:srgbClr val="FFFFFF"/>
                </a:solidFill>
                <a:latin typeface="Montserrat"/>
                <a:ea typeface="Montserrat"/>
                <a:cs typeface="Montserrat"/>
                <a:sym typeface="Montserrat"/>
              </a:rPr>
              <a:t>in the past 3 months. </a:t>
            </a:r>
            <a:endParaRPr sz="2900" b="1">
              <a:solidFill>
                <a:srgbClr val="FFFFFF"/>
              </a:solidFill>
              <a:latin typeface="Montserrat"/>
              <a:ea typeface="Montserrat"/>
              <a:cs typeface="Montserrat"/>
              <a:sym typeface="Montserrat"/>
            </a:endParaRPr>
          </a:p>
          <a:p>
            <a:pPr algn="ctr">
              <a:lnSpc>
                <a:spcPct val="115000"/>
              </a:lnSpc>
              <a:buSzPts val="1100"/>
            </a:pPr>
            <a:endParaRPr sz="2900" b="1">
              <a:solidFill>
                <a:srgbClr val="FFFFFF"/>
              </a:solidFill>
              <a:latin typeface="Montserrat"/>
              <a:ea typeface="Montserrat"/>
              <a:cs typeface="Montserrat"/>
              <a:sym typeface="Montserrat"/>
            </a:endParaRPr>
          </a:p>
          <a:p>
            <a:pPr algn="ctr">
              <a:lnSpc>
                <a:spcPct val="115000"/>
              </a:lnSpc>
              <a:buSzPts val="1100"/>
            </a:pPr>
            <a:r>
              <a:rPr lang="en" sz="2400">
                <a:solidFill>
                  <a:srgbClr val="FFFFFF"/>
                </a:solidFill>
                <a:latin typeface="Montserrat"/>
                <a:ea typeface="Montserrat"/>
                <a:cs typeface="Montserrat"/>
                <a:sym typeface="Montserrat"/>
              </a:rPr>
              <a:t>This is the </a:t>
            </a:r>
            <a:r>
              <a:rPr lang="en" sz="2400" b="1">
                <a:solidFill>
                  <a:srgbClr val="FFFFFF"/>
                </a:solidFill>
                <a:latin typeface="Montserrat"/>
                <a:ea typeface="Montserrat"/>
                <a:cs typeface="Montserrat"/>
                <a:sym typeface="Montserrat"/>
              </a:rPr>
              <a:t>highest rate in the world</a:t>
            </a:r>
            <a:r>
              <a:rPr lang="en" sz="2400">
                <a:solidFill>
                  <a:srgbClr val="FFFFFF"/>
                </a:solidFill>
                <a:latin typeface="Montserrat"/>
                <a:ea typeface="Montserrat"/>
                <a:cs typeface="Montserrat"/>
                <a:sym typeface="Montserrat"/>
              </a:rPr>
              <a:t> across the 20 countries we surveyed.</a:t>
            </a:r>
            <a:endParaRPr sz="2400">
              <a:solidFill>
                <a:srgbClr val="FFFFFF"/>
              </a:solidFill>
              <a:latin typeface="Montserrat"/>
              <a:ea typeface="Montserrat"/>
              <a:cs typeface="Montserrat"/>
              <a:sym typeface="Montserrat"/>
            </a:endParaRPr>
          </a:p>
          <a:p>
            <a:pPr algn="ctr">
              <a:lnSpc>
                <a:spcPct val="115000"/>
              </a:lnSpc>
              <a:buSzPts val="1100"/>
            </a:pPr>
            <a:endParaRPr sz="2900" b="1">
              <a:solidFill>
                <a:srgbClr val="FFFFFF"/>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p:nvPr/>
        </p:nvSpPr>
        <p:spPr>
          <a:xfrm>
            <a:off x="0" y="1"/>
            <a:ext cx="9144000" cy="1507200"/>
          </a:xfrm>
          <a:prstGeom prst="rect">
            <a:avLst/>
          </a:prstGeom>
          <a:solidFill>
            <a:srgbClr val="2F4458"/>
          </a:solidFill>
          <a:ln>
            <a:noFill/>
          </a:ln>
        </p:spPr>
        <p:txBody>
          <a:bodyPr spcFirstLastPara="1" wrap="square" lIns="91425" tIns="91425" rIns="91425" bIns="91425" anchor="ctr" anchorCtr="0">
            <a:noAutofit/>
          </a:bodyPr>
          <a:lstStyle/>
          <a:p>
            <a:endParaRPr/>
          </a:p>
        </p:txBody>
      </p:sp>
      <p:sp>
        <p:nvSpPr>
          <p:cNvPr id="119" name="Google Shape;119;p20"/>
          <p:cNvSpPr/>
          <p:nvPr/>
        </p:nvSpPr>
        <p:spPr>
          <a:xfrm>
            <a:off x="3291575" y="933325"/>
            <a:ext cx="3518700" cy="208800"/>
          </a:xfrm>
          <a:prstGeom prst="rect">
            <a:avLst/>
          </a:prstGeom>
          <a:solidFill>
            <a:srgbClr val="6CCACD">
              <a:alpha val="45100"/>
            </a:srgbClr>
          </a:solidFill>
          <a:ln>
            <a:noFill/>
          </a:ln>
        </p:spPr>
        <p:txBody>
          <a:bodyPr spcFirstLastPara="1" wrap="square" lIns="91425" tIns="91425" rIns="91425" bIns="91425" anchor="ctr" anchorCtr="0">
            <a:noAutofit/>
          </a:bodyPr>
          <a:lstStyle/>
          <a:p>
            <a:endParaRPr/>
          </a:p>
        </p:txBody>
      </p:sp>
      <p:sp>
        <p:nvSpPr>
          <p:cNvPr id="120" name="Google Shape;120;p20"/>
          <p:cNvSpPr txBox="1">
            <a:spLocks noGrp="1"/>
          </p:cNvSpPr>
          <p:nvPr>
            <p:ph type="title"/>
          </p:nvPr>
        </p:nvSpPr>
        <p:spPr>
          <a:xfrm>
            <a:off x="619051" y="232251"/>
            <a:ext cx="7444500" cy="572700"/>
          </a:xfrm>
          <a:prstGeom prst="rect">
            <a:avLst/>
          </a:prstGeom>
        </p:spPr>
        <p:txBody>
          <a:bodyPr spcFirstLastPara="1" wrap="square" lIns="91425" tIns="91425" rIns="91425" bIns="91425" anchor="t" anchorCtr="0">
            <a:noAutofit/>
          </a:bodyPr>
          <a:lstStyle/>
          <a:p>
            <a:r>
              <a:rPr lang="en" b="1">
                <a:solidFill>
                  <a:srgbClr val="FFFFFF"/>
                </a:solidFill>
                <a:latin typeface="Lato"/>
                <a:ea typeface="Lato"/>
                <a:cs typeface="Lato"/>
                <a:sym typeface="Lato"/>
              </a:rPr>
              <a:t>Engaging with a Church community contributes to a more positive outlook on life </a:t>
            </a:r>
            <a:endParaRPr b="1">
              <a:solidFill>
                <a:srgbClr val="FFFFFF"/>
              </a:solidFill>
              <a:latin typeface="Lato"/>
              <a:ea typeface="Lato"/>
              <a:cs typeface="Lato"/>
              <a:sym typeface="Lato"/>
            </a:endParaRPr>
          </a:p>
          <a:p>
            <a:endParaRPr b="1">
              <a:solidFill>
                <a:srgbClr val="FFFFFF"/>
              </a:solidFill>
              <a:latin typeface="Lato"/>
              <a:ea typeface="Lato"/>
              <a:cs typeface="Lato"/>
              <a:sym typeface="Lato"/>
            </a:endParaRPr>
          </a:p>
        </p:txBody>
      </p:sp>
      <p:pic>
        <p:nvPicPr>
          <p:cNvPr id="121" name="Google Shape;121;p20"/>
          <p:cNvPicPr preferRelativeResize="0"/>
          <p:nvPr/>
        </p:nvPicPr>
        <p:blipFill rotWithShape="1">
          <a:blip r:embed="rId3">
            <a:alphaModFix/>
          </a:blip>
          <a:srcRect t="33674" b="29818"/>
          <a:stretch/>
        </p:blipFill>
        <p:spPr>
          <a:xfrm>
            <a:off x="145301" y="1781476"/>
            <a:ext cx="7444500" cy="3514417"/>
          </a:xfrm>
          <a:prstGeom prst="rect">
            <a:avLst/>
          </a:prstGeom>
          <a:noFill/>
          <a:ln>
            <a:noFill/>
          </a:ln>
        </p:spPr>
      </p:pic>
      <p:pic>
        <p:nvPicPr>
          <p:cNvPr id="122" name="Google Shape;122;p20"/>
          <p:cNvPicPr preferRelativeResize="0"/>
          <p:nvPr/>
        </p:nvPicPr>
        <p:blipFill rotWithShape="1">
          <a:blip r:embed="rId3">
            <a:alphaModFix/>
          </a:blip>
          <a:srcRect t="28463" r="48649" b="65872"/>
          <a:stretch/>
        </p:blipFill>
        <p:spPr>
          <a:xfrm>
            <a:off x="5655026" y="1855501"/>
            <a:ext cx="3352751" cy="478199"/>
          </a:xfrm>
          <a:prstGeom prst="rect">
            <a:avLst/>
          </a:prstGeom>
          <a:noFill/>
          <a:ln>
            <a:noFill/>
          </a:ln>
        </p:spPr>
      </p:pic>
      <p:sp>
        <p:nvSpPr>
          <p:cNvPr id="123" name="Google Shape;123;p20"/>
          <p:cNvSpPr txBox="1"/>
          <p:nvPr/>
        </p:nvSpPr>
        <p:spPr>
          <a:xfrm>
            <a:off x="602651" y="1605789"/>
            <a:ext cx="3465300" cy="283800"/>
          </a:xfrm>
          <a:prstGeom prst="rect">
            <a:avLst/>
          </a:prstGeom>
          <a:noFill/>
          <a:ln>
            <a:noFill/>
          </a:ln>
        </p:spPr>
        <p:txBody>
          <a:bodyPr spcFirstLastPara="1" wrap="square" lIns="91425" tIns="91425" rIns="91425" bIns="91425" anchor="t" anchorCtr="0">
            <a:noAutofit/>
          </a:bodyPr>
          <a:lstStyle/>
          <a:p>
            <a:pPr>
              <a:lnSpc>
                <a:spcPct val="115000"/>
              </a:lnSpc>
              <a:buSzPts val="1100"/>
            </a:pPr>
            <a:r>
              <a:rPr lang="en" sz="1100" i="1">
                <a:solidFill>
                  <a:srgbClr val="666666"/>
                </a:solidFill>
                <a:latin typeface="Montserrat"/>
                <a:ea typeface="Montserrat"/>
                <a:cs typeface="Montserrat"/>
                <a:sym typeface="Montserrat"/>
              </a:rPr>
              <a:t>In the past three months, I have experienced:</a:t>
            </a:r>
            <a:endParaRPr sz="133" i="1">
              <a:solidFill>
                <a:srgbClr val="666666"/>
              </a:solidFill>
              <a:latin typeface="Montserrat"/>
              <a:ea typeface="Montserrat"/>
              <a:cs typeface="Montserrat"/>
              <a:sym typeface="Montserrat"/>
            </a:endParaRPr>
          </a:p>
        </p:txBody>
      </p:sp>
      <p:sp>
        <p:nvSpPr>
          <p:cNvPr id="124" name="Google Shape;124;p20"/>
          <p:cNvSpPr/>
          <p:nvPr/>
        </p:nvSpPr>
        <p:spPr>
          <a:xfrm>
            <a:off x="76201" y="1786455"/>
            <a:ext cx="467700" cy="40200"/>
          </a:xfrm>
          <a:prstGeom prst="rect">
            <a:avLst/>
          </a:prstGeom>
          <a:solidFill>
            <a:srgbClr val="FFE0BB"/>
          </a:solidFill>
          <a:ln>
            <a:noFill/>
          </a:ln>
        </p:spPr>
        <p:txBody>
          <a:bodyPr spcFirstLastPara="1" wrap="square" lIns="91425" tIns="91425" rIns="91425" bIns="91425" anchor="ctr" anchorCtr="0">
            <a:noAutofit/>
          </a:bodyPr>
          <a:lstStyle/>
          <a:p>
            <a:endParaRPr/>
          </a:p>
        </p:txBody>
      </p:sp>
      <p:sp>
        <p:nvSpPr>
          <p:cNvPr id="125" name="Google Shape;125;p20"/>
          <p:cNvSpPr/>
          <p:nvPr/>
        </p:nvSpPr>
        <p:spPr>
          <a:xfrm>
            <a:off x="544020" y="1677449"/>
            <a:ext cx="40800" cy="283800"/>
          </a:xfrm>
          <a:prstGeom prst="rect">
            <a:avLst/>
          </a:prstGeom>
          <a:solidFill>
            <a:srgbClr val="FFE0BB"/>
          </a:solidFill>
          <a:ln>
            <a:noFill/>
          </a:ln>
        </p:spPr>
        <p:txBody>
          <a:bodyPr spcFirstLastPara="1" wrap="square" lIns="91425" tIns="91425" rIns="91425" bIns="91425" anchor="ctr" anchorCtr="0">
            <a:noAutofit/>
          </a:bodyPr>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1"/>
          <p:cNvPicPr preferRelativeResize="0"/>
          <p:nvPr/>
        </p:nvPicPr>
        <p:blipFill rotWithShape="1">
          <a:blip r:embed="rId3">
            <a:alphaModFix/>
          </a:blip>
          <a:srcRect t="11514" b="67476"/>
          <a:stretch/>
        </p:blipFill>
        <p:spPr>
          <a:xfrm>
            <a:off x="-462600" y="1507200"/>
            <a:ext cx="8773802" cy="2384936"/>
          </a:xfrm>
          <a:prstGeom prst="rect">
            <a:avLst/>
          </a:prstGeom>
          <a:noFill/>
          <a:ln>
            <a:noFill/>
          </a:ln>
        </p:spPr>
      </p:pic>
      <p:pic>
        <p:nvPicPr>
          <p:cNvPr id="131" name="Google Shape;131;p21"/>
          <p:cNvPicPr preferRelativeResize="0"/>
          <p:nvPr/>
        </p:nvPicPr>
        <p:blipFill rotWithShape="1">
          <a:blip r:embed="rId4">
            <a:alphaModFix/>
          </a:blip>
          <a:srcRect t="15045" b="73819"/>
          <a:stretch/>
        </p:blipFill>
        <p:spPr>
          <a:xfrm>
            <a:off x="-459124" y="3766346"/>
            <a:ext cx="8766843" cy="1264006"/>
          </a:xfrm>
          <a:prstGeom prst="rect">
            <a:avLst/>
          </a:prstGeom>
          <a:noFill/>
          <a:ln>
            <a:noFill/>
          </a:ln>
        </p:spPr>
      </p:pic>
      <p:sp>
        <p:nvSpPr>
          <p:cNvPr id="132" name="Google Shape;132;p21"/>
          <p:cNvSpPr/>
          <p:nvPr/>
        </p:nvSpPr>
        <p:spPr>
          <a:xfrm>
            <a:off x="0" y="1"/>
            <a:ext cx="9144000" cy="1507200"/>
          </a:xfrm>
          <a:prstGeom prst="rect">
            <a:avLst/>
          </a:prstGeom>
          <a:solidFill>
            <a:srgbClr val="2F4458"/>
          </a:solidFill>
          <a:ln>
            <a:noFill/>
          </a:ln>
        </p:spPr>
        <p:txBody>
          <a:bodyPr spcFirstLastPara="1" wrap="square" lIns="91425" tIns="91425" rIns="91425" bIns="91425" anchor="ctr" anchorCtr="0">
            <a:noAutofit/>
          </a:bodyPr>
          <a:lstStyle/>
          <a:p>
            <a:endParaRPr/>
          </a:p>
        </p:txBody>
      </p:sp>
      <p:sp>
        <p:nvSpPr>
          <p:cNvPr id="133" name="Google Shape;133;p21"/>
          <p:cNvSpPr/>
          <p:nvPr/>
        </p:nvSpPr>
        <p:spPr>
          <a:xfrm>
            <a:off x="3762851" y="517575"/>
            <a:ext cx="2279100" cy="208800"/>
          </a:xfrm>
          <a:prstGeom prst="rect">
            <a:avLst/>
          </a:prstGeom>
          <a:solidFill>
            <a:srgbClr val="6CCACD">
              <a:alpha val="76470"/>
            </a:srgbClr>
          </a:solidFill>
          <a:ln>
            <a:noFill/>
          </a:ln>
        </p:spPr>
        <p:txBody>
          <a:bodyPr spcFirstLastPara="1" wrap="square" lIns="91425" tIns="91425" rIns="91425" bIns="91425" anchor="ctr" anchorCtr="0">
            <a:noAutofit/>
          </a:bodyPr>
          <a:lstStyle/>
          <a:p>
            <a:endParaRPr/>
          </a:p>
        </p:txBody>
      </p:sp>
      <p:sp>
        <p:nvSpPr>
          <p:cNvPr id="134" name="Google Shape;134;p21"/>
          <p:cNvSpPr/>
          <p:nvPr/>
        </p:nvSpPr>
        <p:spPr>
          <a:xfrm>
            <a:off x="624575" y="942401"/>
            <a:ext cx="1104300" cy="208800"/>
          </a:xfrm>
          <a:prstGeom prst="rect">
            <a:avLst/>
          </a:prstGeom>
          <a:solidFill>
            <a:srgbClr val="6CCACD">
              <a:alpha val="76470"/>
            </a:srgbClr>
          </a:solidFill>
          <a:ln>
            <a:noFill/>
          </a:ln>
        </p:spPr>
        <p:txBody>
          <a:bodyPr spcFirstLastPara="1" wrap="square" lIns="91425" tIns="91425" rIns="91425" bIns="91425" anchor="ctr" anchorCtr="0">
            <a:noAutofit/>
          </a:bodyPr>
          <a:lstStyle/>
          <a:p>
            <a:endParaRPr/>
          </a:p>
        </p:txBody>
      </p:sp>
      <p:sp>
        <p:nvSpPr>
          <p:cNvPr id="135" name="Google Shape;135;p21"/>
          <p:cNvSpPr txBox="1">
            <a:spLocks noGrp="1"/>
          </p:cNvSpPr>
          <p:nvPr>
            <p:ph type="title"/>
          </p:nvPr>
        </p:nvSpPr>
        <p:spPr>
          <a:xfrm>
            <a:off x="619051" y="232251"/>
            <a:ext cx="6455700" cy="572700"/>
          </a:xfrm>
          <a:prstGeom prst="rect">
            <a:avLst/>
          </a:prstGeom>
        </p:spPr>
        <p:txBody>
          <a:bodyPr spcFirstLastPara="1" wrap="square" lIns="91425" tIns="91425" rIns="91425" bIns="91425" anchor="t" anchorCtr="0">
            <a:noAutofit/>
          </a:bodyPr>
          <a:lstStyle/>
          <a:p>
            <a:r>
              <a:rPr lang="en" b="1">
                <a:solidFill>
                  <a:srgbClr val="FFFFFF"/>
                </a:solidFill>
                <a:latin typeface="Lato"/>
                <a:ea typeface="Lato"/>
                <a:cs typeface="Lato"/>
                <a:sym typeface="Lato"/>
              </a:rPr>
              <a:t>Christian teens are more sexually active than non-Christian teens  </a:t>
            </a:r>
            <a:endParaRPr b="1">
              <a:solidFill>
                <a:srgbClr val="FFFFF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762</Words>
  <Application>Microsoft Macintosh PowerPoint</Application>
  <PresentationFormat>On-screen Show (16:9)</PresentationFormat>
  <Paragraphs>40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Lato Black</vt:lpstr>
      <vt:lpstr>Lato</vt:lpstr>
      <vt:lpstr>Poppins</vt:lpstr>
      <vt:lpstr>Arial</vt:lpstr>
      <vt:lpstr>Montserrat</vt:lpstr>
      <vt:lpstr>Simple Light</vt:lpstr>
      <vt:lpstr>PowerPoint Presentation</vt:lpstr>
      <vt:lpstr>PowerPoint Presentation</vt:lpstr>
      <vt:lpstr>PowerPoint Presentation</vt:lpstr>
      <vt:lpstr>51% of teens surveyed self-identified as Christian. </vt:lpstr>
      <vt:lpstr>PowerPoint Presentation</vt:lpstr>
      <vt:lpstr>PowerPoint Presentation</vt:lpstr>
      <vt:lpstr>PowerPoint Presentation</vt:lpstr>
      <vt:lpstr>Engaging with a Church community contributes to a more positive outlook on life  </vt:lpstr>
      <vt:lpstr>Christian teens are more sexually active than non-Christian teens  </vt:lpstr>
      <vt:lpstr>PowerPoint Presentation</vt:lpstr>
      <vt:lpstr>PowerPoint Presentation</vt:lpstr>
      <vt:lpstr>@onehopeministry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Savannah Garzon</cp:lastModifiedBy>
  <cp:revision>1</cp:revision>
  <dcterms:modified xsi:type="dcterms:W3CDTF">2020-09-30T14:08:26Z</dcterms:modified>
</cp:coreProperties>
</file>