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CC9CC"/>
    <a:srgbClr val="80141F"/>
    <a:srgbClr val="DF5F39"/>
    <a:srgbClr val="175878"/>
    <a:srgbClr val="F9AA18"/>
    <a:srgbClr val="FFDFB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7143"/>
  </p:normalViewPr>
  <p:slideViewPr>
    <p:cSldViewPr snapToGrid="0" snapToObjects="1">
      <p:cViewPr varScale="1">
        <p:scale>
          <a:sx n="106" d="100"/>
          <a:sy n="106" d="100"/>
        </p:scale>
        <p:origin x="124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B77E27-57D3-C546-9E83-B1B011302379}" type="datetimeFigureOut">
              <a:rPr lang="en-US" smtClean="0"/>
              <a:t>1/21/21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E85028-FDEB-404F-BCD8-2824F56EFC86}" type="slidenum">
              <a:rPr lang="en-US" smtClean="0"/>
              <a:t>‹#›</a:t>
            </a:fld>
            <a:endParaRPr lang="en-US"/>
          </a:p>
        </p:txBody>
      </p:sp>
    </p:spTree>
    <p:extLst>
      <p:ext uri="{BB962C8B-B14F-4D97-AF65-F5344CB8AC3E}">
        <p14:creationId xmlns:p14="http://schemas.microsoft.com/office/powerpoint/2010/main" val="29399837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1 in 6 people on the earth right now are teenagers. We can learn more about them and help them navigate their challenging teenage years. The Global Youth Culture study reveals insights into their views on identity, technology, personal struggles, and religious beliefs. </a:t>
            </a:r>
          </a:p>
          <a:p>
            <a:endParaRPr lang="en-US" dirty="0"/>
          </a:p>
        </p:txBody>
      </p:sp>
      <p:sp>
        <p:nvSpPr>
          <p:cNvPr id="4" name="Slide Number Placeholder 3"/>
          <p:cNvSpPr>
            <a:spLocks noGrp="1"/>
          </p:cNvSpPr>
          <p:nvPr>
            <p:ph type="sldNum" sz="quarter" idx="5"/>
          </p:nvPr>
        </p:nvSpPr>
        <p:spPr/>
        <p:txBody>
          <a:bodyPr/>
          <a:lstStyle/>
          <a:p>
            <a:fld id="{5FE85028-FDEB-404F-BCD8-2824F56EFC86}" type="slidenum">
              <a:rPr lang="en-US" smtClean="0"/>
              <a:t>2</a:t>
            </a:fld>
            <a:endParaRPr lang="en-US"/>
          </a:p>
        </p:txBody>
      </p:sp>
    </p:spTree>
    <p:extLst>
      <p:ext uri="{BB962C8B-B14F-4D97-AF65-F5344CB8AC3E}">
        <p14:creationId xmlns:p14="http://schemas.microsoft.com/office/powerpoint/2010/main" val="9425578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The </a:t>
            </a:r>
            <a:r>
              <a:rPr lang="en-US" sz="1200" b="0" i="1" u="none" strike="noStrike" kern="1200" dirty="0">
                <a:solidFill>
                  <a:schemeClr val="tx1"/>
                </a:solidFill>
                <a:effectLst/>
                <a:latin typeface="+mn-lt"/>
                <a:ea typeface="+mn-ea"/>
                <a:cs typeface="+mn-cs"/>
              </a:rPr>
              <a:t>Global Youth Culture</a:t>
            </a:r>
            <a:r>
              <a:rPr lang="en-US" sz="1200" b="0" i="0" u="none" strike="noStrike" kern="1200" dirty="0">
                <a:solidFill>
                  <a:schemeClr val="tx1"/>
                </a:solidFill>
                <a:effectLst/>
                <a:latin typeface="+mn-lt"/>
                <a:ea typeface="+mn-ea"/>
                <a:cs typeface="+mn-cs"/>
              </a:rPr>
              <a:t> study covers the beliefs and behaviors of more than 8,300 digitally connected teenagers from 20 diverse nations. Three countries included were from Africa (Kenya, Nigeria, and South Africa). Let’s look at the responses from U.S. teens specifically. Keep in mind, that these responses were </a:t>
            </a:r>
            <a:r>
              <a:rPr lang="en-US" sz="1200" b="0" i="1" u="none" strike="noStrike" kern="1200" dirty="0">
                <a:solidFill>
                  <a:schemeClr val="tx1"/>
                </a:solidFill>
                <a:effectLst/>
                <a:latin typeface="+mn-lt"/>
                <a:ea typeface="+mn-ea"/>
                <a:cs typeface="+mn-cs"/>
              </a:rPr>
              <a:t>before </a:t>
            </a:r>
            <a:r>
              <a:rPr lang="en-US" sz="1200" b="0" i="0" u="none" strike="noStrike" kern="1200" dirty="0">
                <a:solidFill>
                  <a:schemeClr val="tx1"/>
                </a:solidFill>
                <a:effectLst/>
                <a:latin typeface="+mn-lt"/>
                <a:ea typeface="+mn-ea"/>
                <a:cs typeface="+mn-cs"/>
              </a:rPr>
              <a:t>COVID-19 restrictions were widely felt. </a:t>
            </a:r>
          </a:p>
          <a:p>
            <a:endParaRPr lang="en-US" dirty="0"/>
          </a:p>
        </p:txBody>
      </p:sp>
      <p:sp>
        <p:nvSpPr>
          <p:cNvPr id="4" name="Slide Number Placeholder 3"/>
          <p:cNvSpPr>
            <a:spLocks noGrp="1"/>
          </p:cNvSpPr>
          <p:nvPr>
            <p:ph type="sldNum" sz="quarter" idx="5"/>
          </p:nvPr>
        </p:nvSpPr>
        <p:spPr/>
        <p:txBody>
          <a:bodyPr/>
          <a:lstStyle/>
          <a:p>
            <a:fld id="{5FE85028-FDEB-404F-BCD8-2824F56EFC86}" type="slidenum">
              <a:rPr lang="en-US" smtClean="0"/>
              <a:t>3</a:t>
            </a:fld>
            <a:endParaRPr lang="en-US"/>
          </a:p>
        </p:txBody>
      </p:sp>
    </p:spTree>
    <p:extLst>
      <p:ext uri="{BB962C8B-B14F-4D97-AF65-F5344CB8AC3E}">
        <p14:creationId xmlns:p14="http://schemas.microsoft.com/office/powerpoint/2010/main" val="33152080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Globally, only 7% of teens surveyed were Committed Christians. In Africa, however, we discovered that 28% of teens were Committed Christians. Nigeria, Kenya, and South Africa were the top 3 countries globally to have the most Committed Christian young people. A respondent would be considered a Committed Christian in this survey if they… Believe God exists and that they can have a personal relationship with Him. Believe Jesus is the Son of God. Believe that forgiveness of sins is only possible through faith in Jesus Christ. Believe the Bible is the Word of God. Read Scripture on their own at least weekly. And pray at least weekly.</a:t>
            </a:r>
          </a:p>
          <a:p>
            <a:endParaRPr lang="en-US" dirty="0"/>
          </a:p>
        </p:txBody>
      </p:sp>
      <p:sp>
        <p:nvSpPr>
          <p:cNvPr id="4" name="Slide Number Placeholder 3"/>
          <p:cNvSpPr>
            <a:spLocks noGrp="1"/>
          </p:cNvSpPr>
          <p:nvPr>
            <p:ph type="sldNum" sz="quarter" idx="5"/>
          </p:nvPr>
        </p:nvSpPr>
        <p:spPr/>
        <p:txBody>
          <a:bodyPr/>
          <a:lstStyle/>
          <a:p>
            <a:fld id="{5FE85028-FDEB-404F-BCD8-2824F56EFC86}" type="slidenum">
              <a:rPr lang="en-US" smtClean="0"/>
              <a:t>4</a:t>
            </a:fld>
            <a:endParaRPr lang="en-US"/>
          </a:p>
        </p:txBody>
      </p:sp>
    </p:spTree>
    <p:extLst>
      <p:ext uri="{BB962C8B-B14F-4D97-AF65-F5344CB8AC3E}">
        <p14:creationId xmlns:p14="http://schemas.microsoft.com/office/powerpoint/2010/main" val="24533646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E85028-FDEB-404F-BCD8-2824F56EFC86}" type="slidenum">
              <a:rPr lang="en-US" smtClean="0"/>
              <a:t>5</a:t>
            </a:fld>
            <a:endParaRPr lang="en-US"/>
          </a:p>
        </p:txBody>
      </p:sp>
    </p:spTree>
    <p:extLst>
      <p:ext uri="{BB962C8B-B14F-4D97-AF65-F5344CB8AC3E}">
        <p14:creationId xmlns:p14="http://schemas.microsoft.com/office/powerpoint/2010/main" val="30011308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Engaging in spiritual disciplines is how we grow our faith. Encouragingly, Christian teens in Africa reported praying and attending church regularly. However, fewer than half are reading their Bibles at least weekly. In contrast, Muslim teens in Africa are seen to be quite disciplined about reading their religious scripture and similarly devout as Christians in praying and attending religious services. Teens of other beliefs said they sometimes engage in these religious behaviors.</a:t>
            </a:r>
          </a:p>
          <a:p>
            <a:endParaRPr lang="en-US" dirty="0"/>
          </a:p>
        </p:txBody>
      </p:sp>
      <p:sp>
        <p:nvSpPr>
          <p:cNvPr id="4" name="Slide Number Placeholder 3"/>
          <p:cNvSpPr>
            <a:spLocks noGrp="1"/>
          </p:cNvSpPr>
          <p:nvPr>
            <p:ph type="sldNum" sz="quarter" idx="5"/>
          </p:nvPr>
        </p:nvSpPr>
        <p:spPr/>
        <p:txBody>
          <a:bodyPr/>
          <a:lstStyle/>
          <a:p>
            <a:fld id="{5FE85028-FDEB-404F-BCD8-2824F56EFC86}" type="slidenum">
              <a:rPr lang="en-US" smtClean="0"/>
              <a:t>6</a:t>
            </a:fld>
            <a:endParaRPr lang="en-US"/>
          </a:p>
        </p:txBody>
      </p:sp>
    </p:spTree>
    <p:extLst>
      <p:ext uri="{BB962C8B-B14F-4D97-AF65-F5344CB8AC3E}">
        <p14:creationId xmlns:p14="http://schemas.microsoft.com/office/powerpoint/2010/main" val="9674680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1" i="0" u="none" strike="noStrike" kern="1200" dirty="0">
                <a:solidFill>
                  <a:schemeClr val="tx1"/>
                </a:solidFill>
                <a:effectLst/>
                <a:latin typeface="+mn-lt"/>
                <a:ea typeface="+mn-ea"/>
                <a:cs typeface="+mn-cs"/>
              </a:rPr>
              <a:t>Positive benefits of being a Committed Christian </a:t>
            </a:r>
            <a:endParaRPr lang="en-US" b="0" dirty="0">
              <a:effectLst/>
            </a:endParaRPr>
          </a:p>
          <a:p>
            <a:pPr rtl="0" fontAlgn="base"/>
            <a:r>
              <a:rPr lang="en-US" sz="1200" b="0" i="0" u="none" strike="noStrike" kern="1200" dirty="0">
                <a:solidFill>
                  <a:schemeClr val="tx1"/>
                </a:solidFill>
                <a:effectLst/>
                <a:latin typeface="+mn-lt"/>
                <a:ea typeface="+mn-ea"/>
                <a:cs typeface="+mn-cs"/>
              </a:rPr>
              <a:t>The positive benefits of being a Committed Christian are undeniable. Committed Christians reported lower rates of at-risk behaviors and concerning mental health issues on nearly every item we measured. </a:t>
            </a:r>
          </a:p>
          <a:p>
            <a:endParaRPr lang="en-US" dirty="0"/>
          </a:p>
        </p:txBody>
      </p:sp>
      <p:sp>
        <p:nvSpPr>
          <p:cNvPr id="4" name="Slide Number Placeholder 3"/>
          <p:cNvSpPr>
            <a:spLocks noGrp="1"/>
          </p:cNvSpPr>
          <p:nvPr>
            <p:ph type="sldNum" sz="quarter" idx="5"/>
          </p:nvPr>
        </p:nvSpPr>
        <p:spPr/>
        <p:txBody>
          <a:bodyPr/>
          <a:lstStyle/>
          <a:p>
            <a:fld id="{5FE85028-FDEB-404F-BCD8-2824F56EFC86}" type="slidenum">
              <a:rPr lang="en-US" smtClean="0"/>
              <a:t>9</a:t>
            </a:fld>
            <a:endParaRPr lang="en-US"/>
          </a:p>
        </p:txBody>
      </p:sp>
    </p:spTree>
    <p:extLst>
      <p:ext uri="{BB962C8B-B14F-4D97-AF65-F5344CB8AC3E}">
        <p14:creationId xmlns:p14="http://schemas.microsoft.com/office/powerpoint/2010/main" val="14920597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Some teens are struggling more with same-sex attraction than others. For example, teen girls are twice as likely to report this than teen boys. Teens of other religions or no religion are much more likely than Christians or Muslims to be facing this. Among Christian teens, Committed Christians were less likely than Nominal Christians to say this is a current struggle for them.</a:t>
            </a:r>
          </a:p>
          <a:p>
            <a:endParaRPr lang="en-US" dirty="0"/>
          </a:p>
        </p:txBody>
      </p:sp>
      <p:sp>
        <p:nvSpPr>
          <p:cNvPr id="4" name="Slide Number Placeholder 3"/>
          <p:cNvSpPr>
            <a:spLocks noGrp="1"/>
          </p:cNvSpPr>
          <p:nvPr>
            <p:ph type="sldNum" sz="quarter" idx="5"/>
          </p:nvPr>
        </p:nvSpPr>
        <p:spPr/>
        <p:txBody>
          <a:bodyPr/>
          <a:lstStyle/>
          <a:p>
            <a:fld id="{5FE85028-FDEB-404F-BCD8-2824F56EFC86}" type="slidenum">
              <a:rPr lang="en-US" smtClean="0"/>
              <a:t>10</a:t>
            </a:fld>
            <a:endParaRPr lang="en-US"/>
          </a:p>
        </p:txBody>
      </p:sp>
    </p:spTree>
    <p:extLst>
      <p:ext uri="{BB962C8B-B14F-4D97-AF65-F5344CB8AC3E}">
        <p14:creationId xmlns:p14="http://schemas.microsoft.com/office/powerpoint/2010/main" val="29257033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Videos are part of every teen’s daily life and can be a powerful vehicle to reach young people. Teens are constantly returning to platforms like YouTube and Netflix and watching video content every day. How can we use this appealing medium to reach young people for Christ?</a:t>
            </a:r>
          </a:p>
          <a:p>
            <a:endParaRPr lang="en-US" dirty="0"/>
          </a:p>
        </p:txBody>
      </p:sp>
      <p:sp>
        <p:nvSpPr>
          <p:cNvPr id="4" name="Slide Number Placeholder 3"/>
          <p:cNvSpPr>
            <a:spLocks noGrp="1"/>
          </p:cNvSpPr>
          <p:nvPr>
            <p:ph type="sldNum" sz="quarter" idx="5"/>
          </p:nvPr>
        </p:nvSpPr>
        <p:spPr/>
        <p:txBody>
          <a:bodyPr/>
          <a:lstStyle/>
          <a:p>
            <a:fld id="{5FE85028-FDEB-404F-BCD8-2824F56EFC86}" type="slidenum">
              <a:rPr lang="en-US" smtClean="0"/>
              <a:t>11</a:t>
            </a:fld>
            <a:endParaRPr lang="en-US"/>
          </a:p>
        </p:txBody>
      </p:sp>
    </p:spTree>
    <p:extLst>
      <p:ext uri="{BB962C8B-B14F-4D97-AF65-F5344CB8AC3E}">
        <p14:creationId xmlns:p14="http://schemas.microsoft.com/office/powerpoint/2010/main" val="15369635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This is just a really brief snapshot into the lives of African teens. You can find more resources for parents and pastors online, along with the entire report about all 20 countries. Check it out at </a:t>
            </a:r>
            <a:r>
              <a:rPr lang="en-US" sz="1200" b="0" i="0" u="none" strike="noStrike" kern="1200" dirty="0" err="1">
                <a:solidFill>
                  <a:schemeClr val="tx1"/>
                </a:solidFill>
                <a:effectLst/>
                <a:latin typeface="+mn-lt"/>
                <a:ea typeface="+mn-ea"/>
                <a:cs typeface="+mn-cs"/>
              </a:rPr>
              <a:t>globalyouthculture.net</a:t>
            </a:r>
            <a:r>
              <a:rPr lang="en-US" sz="1200" b="0" i="0" u="none" strike="noStrike" kern="1200" dirty="0">
                <a:solidFill>
                  <a:schemeClr val="tx1"/>
                </a:solidFill>
                <a:effectLst/>
                <a:latin typeface="+mn-lt"/>
                <a:ea typeface="+mn-ea"/>
                <a:cs typeface="+mn-cs"/>
              </a:rPr>
              <a:t> It’s all free.</a:t>
            </a:r>
          </a:p>
          <a:p>
            <a:endParaRPr lang="en-US" dirty="0"/>
          </a:p>
        </p:txBody>
      </p:sp>
      <p:sp>
        <p:nvSpPr>
          <p:cNvPr id="4" name="Slide Number Placeholder 3"/>
          <p:cNvSpPr>
            <a:spLocks noGrp="1"/>
          </p:cNvSpPr>
          <p:nvPr>
            <p:ph type="sldNum" sz="quarter" idx="5"/>
          </p:nvPr>
        </p:nvSpPr>
        <p:spPr/>
        <p:txBody>
          <a:bodyPr/>
          <a:lstStyle/>
          <a:p>
            <a:fld id="{5FE85028-FDEB-404F-BCD8-2824F56EFC86}" type="slidenum">
              <a:rPr lang="en-US" smtClean="0"/>
              <a:t>12</a:t>
            </a:fld>
            <a:endParaRPr lang="en-US"/>
          </a:p>
        </p:txBody>
      </p:sp>
    </p:spTree>
    <p:extLst>
      <p:ext uri="{BB962C8B-B14F-4D97-AF65-F5344CB8AC3E}">
        <p14:creationId xmlns:p14="http://schemas.microsoft.com/office/powerpoint/2010/main" val="12462370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26A25-F939-D74A-8271-C19C90A10AC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D1C440B-4973-3E46-A4A1-1B3BB1BD5B1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207CD4F-54E3-6C4A-8E4D-6F07CF430E84}"/>
              </a:ext>
            </a:extLst>
          </p:cNvPr>
          <p:cNvSpPr>
            <a:spLocks noGrp="1"/>
          </p:cNvSpPr>
          <p:nvPr>
            <p:ph type="dt" sz="half" idx="10"/>
          </p:nvPr>
        </p:nvSpPr>
        <p:spPr/>
        <p:txBody>
          <a:bodyPr/>
          <a:lstStyle/>
          <a:p>
            <a:fld id="{0C83AE7A-2C55-1743-87AC-6C588519670C}" type="datetimeFigureOut">
              <a:rPr lang="en-US" smtClean="0"/>
              <a:t>1/21/21</a:t>
            </a:fld>
            <a:endParaRPr lang="en-US"/>
          </a:p>
        </p:txBody>
      </p:sp>
      <p:sp>
        <p:nvSpPr>
          <p:cNvPr id="5" name="Footer Placeholder 4">
            <a:extLst>
              <a:ext uri="{FF2B5EF4-FFF2-40B4-BE49-F238E27FC236}">
                <a16:creationId xmlns:a16="http://schemas.microsoft.com/office/drawing/2014/main" id="{A22B0436-2FC1-054D-BD52-2CBFD1863B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6C03FA-FFF2-9643-8787-87C98E51A03C}"/>
              </a:ext>
            </a:extLst>
          </p:cNvPr>
          <p:cNvSpPr>
            <a:spLocks noGrp="1"/>
          </p:cNvSpPr>
          <p:nvPr>
            <p:ph type="sldNum" sz="quarter" idx="12"/>
          </p:nvPr>
        </p:nvSpPr>
        <p:spPr/>
        <p:txBody>
          <a:bodyPr/>
          <a:lstStyle/>
          <a:p>
            <a:fld id="{94254BC6-DAFF-5F4A-886F-F995C49C5958}" type="slidenum">
              <a:rPr lang="en-US" smtClean="0"/>
              <a:t>‹#›</a:t>
            </a:fld>
            <a:endParaRPr lang="en-US"/>
          </a:p>
        </p:txBody>
      </p:sp>
    </p:spTree>
    <p:extLst>
      <p:ext uri="{BB962C8B-B14F-4D97-AF65-F5344CB8AC3E}">
        <p14:creationId xmlns:p14="http://schemas.microsoft.com/office/powerpoint/2010/main" val="34270782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86CFC-501D-6947-8CC5-2C495E3778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86B09F-9559-C34D-A3D3-8DF0F96B357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510BA7-01F4-D94E-A37D-46605AD3F438}"/>
              </a:ext>
            </a:extLst>
          </p:cNvPr>
          <p:cNvSpPr>
            <a:spLocks noGrp="1"/>
          </p:cNvSpPr>
          <p:nvPr>
            <p:ph type="dt" sz="half" idx="10"/>
          </p:nvPr>
        </p:nvSpPr>
        <p:spPr/>
        <p:txBody>
          <a:bodyPr/>
          <a:lstStyle/>
          <a:p>
            <a:fld id="{0C83AE7A-2C55-1743-87AC-6C588519670C}" type="datetimeFigureOut">
              <a:rPr lang="en-US" smtClean="0"/>
              <a:t>1/21/21</a:t>
            </a:fld>
            <a:endParaRPr lang="en-US"/>
          </a:p>
        </p:txBody>
      </p:sp>
      <p:sp>
        <p:nvSpPr>
          <p:cNvPr id="5" name="Footer Placeholder 4">
            <a:extLst>
              <a:ext uri="{FF2B5EF4-FFF2-40B4-BE49-F238E27FC236}">
                <a16:creationId xmlns:a16="http://schemas.microsoft.com/office/drawing/2014/main" id="{C3D5CEE3-1DC4-2942-B419-C28C4C55EE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815171-FDBD-FC4D-B073-E66EDA281DF2}"/>
              </a:ext>
            </a:extLst>
          </p:cNvPr>
          <p:cNvSpPr>
            <a:spLocks noGrp="1"/>
          </p:cNvSpPr>
          <p:nvPr>
            <p:ph type="sldNum" sz="quarter" idx="12"/>
          </p:nvPr>
        </p:nvSpPr>
        <p:spPr/>
        <p:txBody>
          <a:bodyPr/>
          <a:lstStyle/>
          <a:p>
            <a:fld id="{94254BC6-DAFF-5F4A-886F-F995C49C5958}" type="slidenum">
              <a:rPr lang="en-US" smtClean="0"/>
              <a:t>‹#›</a:t>
            </a:fld>
            <a:endParaRPr lang="en-US"/>
          </a:p>
        </p:txBody>
      </p:sp>
    </p:spTree>
    <p:extLst>
      <p:ext uri="{BB962C8B-B14F-4D97-AF65-F5344CB8AC3E}">
        <p14:creationId xmlns:p14="http://schemas.microsoft.com/office/powerpoint/2010/main" val="9861959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CD272-C913-604A-BB76-7C91DB3CA87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AA2D7F3-663F-9742-A3F4-F29CDFFB3E0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A67F17-3D10-4241-9868-7241096446C5}"/>
              </a:ext>
            </a:extLst>
          </p:cNvPr>
          <p:cNvSpPr>
            <a:spLocks noGrp="1"/>
          </p:cNvSpPr>
          <p:nvPr>
            <p:ph type="dt" sz="half" idx="10"/>
          </p:nvPr>
        </p:nvSpPr>
        <p:spPr/>
        <p:txBody>
          <a:bodyPr/>
          <a:lstStyle/>
          <a:p>
            <a:fld id="{0C83AE7A-2C55-1743-87AC-6C588519670C}" type="datetimeFigureOut">
              <a:rPr lang="en-US" smtClean="0"/>
              <a:t>1/21/21</a:t>
            </a:fld>
            <a:endParaRPr lang="en-US"/>
          </a:p>
        </p:txBody>
      </p:sp>
      <p:sp>
        <p:nvSpPr>
          <p:cNvPr id="5" name="Footer Placeholder 4">
            <a:extLst>
              <a:ext uri="{FF2B5EF4-FFF2-40B4-BE49-F238E27FC236}">
                <a16:creationId xmlns:a16="http://schemas.microsoft.com/office/drawing/2014/main" id="{217F97D8-0D78-734C-80B1-47B502375A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DE36C6-F2AC-E048-AE8D-444B5D8C4969}"/>
              </a:ext>
            </a:extLst>
          </p:cNvPr>
          <p:cNvSpPr>
            <a:spLocks noGrp="1"/>
          </p:cNvSpPr>
          <p:nvPr>
            <p:ph type="sldNum" sz="quarter" idx="12"/>
          </p:nvPr>
        </p:nvSpPr>
        <p:spPr/>
        <p:txBody>
          <a:bodyPr/>
          <a:lstStyle/>
          <a:p>
            <a:fld id="{94254BC6-DAFF-5F4A-886F-F995C49C5958}" type="slidenum">
              <a:rPr lang="en-US" smtClean="0"/>
              <a:t>‹#›</a:t>
            </a:fld>
            <a:endParaRPr lang="en-US"/>
          </a:p>
        </p:txBody>
      </p:sp>
    </p:spTree>
    <p:extLst>
      <p:ext uri="{BB962C8B-B14F-4D97-AF65-F5344CB8AC3E}">
        <p14:creationId xmlns:p14="http://schemas.microsoft.com/office/powerpoint/2010/main" val="1813015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F6144-DD4E-E449-ABBB-CAEF4896AB9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68817DF-B0BF-AE48-AC96-7E574582F8D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D3047AD-5E6F-E646-833E-0705F074473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08CD554-A404-3443-B51B-50D6E46BB50D}"/>
              </a:ext>
            </a:extLst>
          </p:cNvPr>
          <p:cNvSpPr>
            <a:spLocks noGrp="1"/>
          </p:cNvSpPr>
          <p:nvPr>
            <p:ph type="dt" sz="half" idx="10"/>
          </p:nvPr>
        </p:nvSpPr>
        <p:spPr/>
        <p:txBody>
          <a:bodyPr/>
          <a:lstStyle/>
          <a:p>
            <a:fld id="{0C83AE7A-2C55-1743-87AC-6C588519670C}" type="datetimeFigureOut">
              <a:rPr lang="en-US" smtClean="0"/>
              <a:t>1/21/21</a:t>
            </a:fld>
            <a:endParaRPr lang="en-US"/>
          </a:p>
        </p:txBody>
      </p:sp>
      <p:sp>
        <p:nvSpPr>
          <p:cNvPr id="6" name="Footer Placeholder 5">
            <a:extLst>
              <a:ext uri="{FF2B5EF4-FFF2-40B4-BE49-F238E27FC236}">
                <a16:creationId xmlns:a16="http://schemas.microsoft.com/office/drawing/2014/main" id="{A03E200B-138C-F34B-89A6-755B0C90B8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075077-0708-7544-B076-55D60BD81015}"/>
              </a:ext>
            </a:extLst>
          </p:cNvPr>
          <p:cNvSpPr>
            <a:spLocks noGrp="1"/>
          </p:cNvSpPr>
          <p:nvPr>
            <p:ph type="sldNum" sz="quarter" idx="12"/>
          </p:nvPr>
        </p:nvSpPr>
        <p:spPr/>
        <p:txBody>
          <a:bodyPr/>
          <a:lstStyle/>
          <a:p>
            <a:fld id="{94254BC6-DAFF-5F4A-886F-F995C49C5958}" type="slidenum">
              <a:rPr lang="en-US" smtClean="0"/>
              <a:t>‹#›</a:t>
            </a:fld>
            <a:endParaRPr lang="en-US"/>
          </a:p>
        </p:txBody>
      </p:sp>
    </p:spTree>
    <p:extLst>
      <p:ext uri="{BB962C8B-B14F-4D97-AF65-F5344CB8AC3E}">
        <p14:creationId xmlns:p14="http://schemas.microsoft.com/office/powerpoint/2010/main" val="23198260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AA22D-40DC-624A-A989-6F1F8253A30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F064DBE-3965-7440-8159-EFFD15AFC72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41A199C-7362-D340-8D55-C86B64926FE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D69041-B522-0044-ACC0-5EF1F332A15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2561ACB-A190-734D-B3BB-4E659724F89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DAF92EA-AF72-714F-96FF-DF9A50F8B986}"/>
              </a:ext>
            </a:extLst>
          </p:cNvPr>
          <p:cNvSpPr>
            <a:spLocks noGrp="1"/>
          </p:cNvSpPr>
          <p:nvPr>
            <p:ph type="dt" sz="half" idx="10"/>
          </p:nvPr>
        </p:nvSpPr>
        <p:spPr/>
        <p:txBody>
          <a:bodyPr/>
          <a:lstStyle/>
          <a:p>
            <a:fld id="{0C83AE7A-2C55-1743-87AC-6C588519670C}" type="datetimeFigureOut">
              <a:rPr lang="en-US" smtClean="0"/>
              <a:t>1/21/21</a:t>
            </a:fld>
            <a:endParaRPr lang="en-US"/>
          </a:p>
        </p:txBody>
      </p:sp>
      <p:sp>
        <p:nvSpPr>
          <p:cNvPr id="8" name="Footer Placeholder 7">
            <a:extLst>
              <a:ext uri="{FF2B5EF4-FFF2-40B4-BE49-F238E27FC236}">
                <a16:creationId xmlns:a16="http://schemas.microsoft.com/office/drawing/2014/main" id="{1CB83944-218D-A34D-ACA6-C4DCC83732F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956177B-1C0A-4045-9732-4692D191DC78}"/>
              </a:ext>
            </a:extLst>
          </p:cNvPr>
          <p:cNvSpPr>
            <a:spLocks noGrp="1"/>
          </p:cNvSpPr>
          <p:nvPr>
            <p:ph type="sldNum" sz="quarter" idx="12"/>
          </p:nvPr>
        </p:nvSpPr>
        <p:spPr/>
        <p:txBody>
          <a:bodyPr/>
          <a:lstStyle/>
          <a:p>
            <a:fld id="{94254BC6-DAFF-5F4A-886F-F995C49C5958}" type="slidenum">
              <a:rPr lang="en-US" smtClean="0"/>
              <a:t>‹#›</a:t>
            </a:fld>
            <a:endParaRPr lang="en-US"/>
          </a:p>
        </p:txBody>
      </p:sp>
    </p:spTree>
    <p:extLst>
      <p:ext uri="{BB962C8B-B14F-4D97-AF65-F5344CB8AC3E}">
        <p14:creationId xmlns:p14="http://schemas.microsoft.com/office/powerpoint/2010/main" val="39512812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83E25-455C-B84F-B033-9BB02BF210C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A0E834F-047F-174D-924A-4F1ABAEBC594}"/>
              </a:ext>
            </a:extLst>
          </p:cNvPr>
          <p:cNvSpPr>
            <a:spLocks noGrp="1"/>
          </p:cNvSpPr>
          <p:nvPr>
            <p:ph type="dt" sz="half" idx="10"/>
          </p:nvPr>
        </p:nvSpPr>
        <p:spPr/>
        <p:txBody>
          <a:bodyPr/>
          <a:lstStyle/>
          <a:p>
            <a:fld id="{0C83AE7A-2C55-1743-87AC-6C588519670C}" type="datetimeFigureOut">
              <a:rPr lang="en-US" smtClean="0"/>
              <a:t>1/21/21</a:t>
            </a:fld>
            <a:endParaRPr lang="en-US"/>
          </a:p>
        </p:txBody>
      </p:sp>
      <p:sp>
        <p:nvSpPr>
          <p:cNvPr id="4" name="Footer Placeholder 3">
            <a:extLst>
              <a:ext uri="{FF2B5EF4-FFF2-40B4-BE49-F238E27FC236}">
                <a16:creationId xmlns:a16="http://schemas.microsoft.com/office/drawing/2014/main" id="{36ECFB87-E61E-894D-B502-A3B9BA9CC7F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98A9A84-9744-7247-B1C2-D352B2DAD0FE}"/>
              </a:ext>
            </a:extLst>
          </p:cNvPr>
          <p:cNvSpPr>
            <a:spLocks noGrp="1"/>
          </p:cNvSpPr>
          <p:nvPr>
            <p:ph type="sldNum" sz="quarter" idx="12"/>
          </p:nvPr>
        </p:nvSpPr>
        <p:spPr/>
        <p:txBody>
          <a:bodyPr/>
          <a:lstStyle/>
          <a:p>
            <a:fld id="{94254BC6-DAFF-5F4A-886F-F995C49C5958}" type="slidenum">
              <a:rPr lang="en-US" smtClean="0"/>
              <a:t>‹#›</a:t>
            </a:fld>
            <a:endParaRPr lang="en-US"/>
          </a:p>
        </p:txBody>
      </p:sp>
    </p:spTree>
    <p:extLst>
      <p:ext uri="{BB962C8B-B14F-4D97-AF65-F5344CB8AC3E}">
        <p14:creationId xmlns:p14="http://schemas.microsoft.com/office/powerpoint/2010/main" val="5772508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EACC5CA-B05E-034C-882F-3A48C414F0C4}"/>
              </a:ext>
            </a:extLst>
          </p:cNvPr>
          <p:cNvSpPr>
            <a:spLocks noGrp="1"/>
          </p:cNvSpPr>
          <p:nvPr>
            <p:ph type="dt" sz="half" idx="10"/>
          </p:nvPr>
        </p:nvSpPr>
        <p:spPr/>
        <p:txBody>
          <a:bodyPr/>
          <a:lstStyle/>
          <a:p>
            <a:fld id="{0C83AE7A-2C55-1743-87AC-6C588519670C}" type="datetimeFigureOut">
              <a:rPr lang="en-US" smtClean="0"/>
              <a:t>1/21/21</a:t>
            </a:fld>
            <a:endParaRPr lang="en-US"/>
          </a:p>
        </p:txBody>
      </p:sp>
      <p:sp>
        <p:nvSpPr>
          <p:cNvPr id="3" name="Footer Placeholder 2">
            <a:extLst>
              <a:ext uri="{FF2B5EF4-FFF2-40B4-BE49-F238E27FC236}">
                <a16:creationId xmlns:a16="http://schemas.microsoft.com/office/drawing/2014/main" id="{B0AE3BB5-C16E-B64C-BBE0-FC2BF88BA2F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DFA63F8-EA08-DA4E-8254-3AFA2A6F51BE}"/>
              </a:ext>
            </a:extLst>
          </p:cNvPr>
          <p:cNvSpPr>
            <a:spLocks noGrp="1"/>
          </p:cNvSpPr>
          <p:nvPr>
            <p:ph type="sldNum" sz="quarter" idx="12"/>
          </p:nvPr>
        </p:nvSpPr>
        <p:spPr/>
        <p:txBody>
          <a:bodyPr/>
          <a:lstStyle/>
          <a:p>
            <a:fld id="{94254BC6-DAFF-5F4A-886F-F995C49C5958}" type="slidenum">
              <a:rPr lang="en-US" smtClean="0"/>
              <a:t>‹#›</a:t>
            </a:fld>
            <a:endParaRPr lang="en-US"/>
          </a:p>
        </p:txBody>
      </p:sp>
    </p:spTree>
    <p:extLst>
      <p:ext uri="{BB962C8B-B14F-4D97-AF65-F5344CB8AC3E}">
        <p14:creationId xmlns:p14="http://schemas.microsoft.com/office/powerpoint/2010/main" val="25125060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0F009-896A-7842-8017-935D5B867F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5B9918-A7D5-AC45-9B4E-B56847DD65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8C605CF-D5FD-4C4F-9527-0CD6ED7C56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99528F-7A1D-C041-9F89-F5CA44D7FC52}"/>
              </a:ext>
            </a:extLst>
          </p:cNvPr>
          <p:cNvSpPr>
            <a:spLocks noGrp="1"/>
          </p:cNvSpPr>
          <p:nvPr>
            <p:ph type="dt" sz="half" idx="10"/>
          </p:nvPr>
        </p:nvSpPr>
        <p:spPr/>
        <p:txBody>
          <a:bodyPr/>
          <a:lstStyle/>
          <a:p>
            <a:fld id="{0C83AE7A-2C55-1743-87AC-6C588519670C}" type="datetimeFigureOut">
              <a:rPr lang="en-US" smtClean="0"/>
              <a:t>1/21/21</a:t>
            </a:fld>
            <a:endParaRPr lang="en-US"/>
          </a:p>
        </p:txBody>
      </p:sp>
      <p:sp>
        <p:nvSpPr>
          <p:cNvPr id="6" name="Footer Placeholder 5">
            <a:extLst>
              <a:ext uri="{FF2B5EF4-FFF2-40B4-BE49-F238E27FC236}">
                <a16:creationId xmlns:a16="http://schemas.microsoft.com/office/drawing/2014/main" id="{4DECB58E-CE3C-2340-81B6-50BADE5726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3893BD-E4B4-BC45-8303-82F44C3DDC86}"/>
              </a:ext>
            </a:extLst>
          </p:cNvPr>
          <p:cNvSpPr>
            <a:spLocks noGrp="1"/>
          </p:cNvSpPr>
          <p:nvPr>
            <p:ph type="sldNum" sz="quarter" idx="12"/>
          </p:nvPr>
        </p:nvSpPr>
        <p:spPr/>
        <p:txBody>
          <a:bodyPr/>
          <a:lstStyle/>
          <a:p>
            <a:fld id="{94254BC6-DAFF-5F4A-886F-F995C49C5958}" type="slidenum">
              <a:rPr lang="en-US" smtClean="0"/>
              <a:t>‹#›</a:t>
            </a:fld>
            <a:endParaRPr lang="en-US"/>
          </a:p>
        </p:txBody>
      </p:sp>
    </p:spTree>
    <p:extLst>
      <p:ext uri="{BB962C8B-B14F-4D97-AF65-F5344CB8AC3E}">
        <p14:creationId xmlns:p14="http://schemas.microsoft.com/office/powerpoint/2010/main" val="38260483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3ADAE-2DF2-E34A-B430-002B129CB6B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F35FA10-E6A9-894E-A3DC-B39907CCDD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749EC63-559C-E04D-9520-BC33527BA9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1560D6-A1FE-4B4A-92E4-757B2920FA30}"/>
              </a:ext>
            </a:extLst>
          </p:cNvPr>
          <p:cNvSpPr>
            <a:spLocks noGrp="1"/>
          </p:cNvSpPr>
          <p:nvPr>
            <p:ph type="dt" sz="half" idx="10"/>
          </p:nvPr>
        </p:nvSpPr>
        <p:spPr/>
        <p:txBody>
          <a:bodyPr/>
          <a:lstStyle/>
          <a:p>
            <a:fld id="{0C83AE7A-2C55-1743-87AC-6C588519670C}" type="datetimeFigureOut">
              <a:rPr lang="en-US" smtClean="0"/>
              <a:t>1/21/21</a:t>
            </a:fld>
            <a:endParaRPr lang="en-US"/>
          </a:p>
        </p:txBody>
      </p:sp>
      <p:sp>
        <p:nvSpPr>
          <p:cNvPr id="6" name="Footer Placeholder 5">
            <a:extLst>
              <a:ext uri="{FF2B5EF4-FFF2-40B4-BE49-F238E27FC236}">
                <a16:creationId xmlns:a16="http://schemas.microsoft.com/office/drawing/2014/main" id="{F2D8684E-4ECD-DB42-A058-F71FF7283B8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AE28C25-49A8-FB44-AB68-4111D43D6CD3}"/>
              </a:ext>
            </a:extLst>
          </p:cNvPr>
          <p:cNvSpPr>
            <a:spLocks noGrp="1"/>
          </p:cNvSpPr>
          <p:nvPr>
            <p:ph type="sldNum" sz="quarter" idx="12"/>
          </p:nvPr>
        </p:nvSpPr>
        <p:spPr/>
        <p:txBody>
          <a:bodyPr/>
          <a:lstStyle/>
          <a:p>
            <a:fld id="{94254BC6-DAFF-5F4A-886F-F995C49C5958}" type="slidenum">
              <a:rPr lang="en-US" smtClean="0"/>
              <a:t>‹#›</a:t>
            </a:fld>
            <a:endParaRPr lang="en-US"/>
          </a:p>
        </p:txBody>
      </p:sp>
    </p:spTree>
    <p:extLst>
      <p:ext uri="{BB962C8B-B14F-4D97-AF65-F5344CB8AC3E}">
        <p14:creationId xmlns:p14="http://schemas.microsoft.com/office/powerpoint/2010/main" val="27048513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5010F-45E7-CB42-AB7D-3EB525D088B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C8EC967-E04D-844F-9E11-B06947BFD18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C20CC6-6104-CB4C-A1F3-2151622B02F6}"/>
              </a:ext>
            </a:extLst>
          </p:cNvPr>
          <p:cNvSpPr>
            <a:spLocks noGrp="1"/>
          </p:cNvSpPr>
          <p:nvPr>
            <p:ph type="dt" sz="half" idx="10"/>
          </p:nvPr>
        </p:nvSpPr>
        <p:spPr/>
        <p:txBody>
          <a:bodyPr/>
          <a:lstStyle/>
          <a:p>
            <a:fld id="{0C83AE7A-2C55-1743-87AC-6C588519670C}" type="datetimeFigureOut">
              <a:rPr lang="en-US" smtClean="0"/>
              <a:t>1/21/21</a:t>
            </a:fld>
            <a:endParaRPr lang="en-US"/>
          </a:p>
        </p:txBody>
      </p:sp>
      <p:sp>
        <p:nvSpPr>
          <p:cNvPr id="5" name="Footer Placeholder 4">
            <a:extLst>
              <a:ext uri="{FF2B5EF4-FFF2-40B4-BE49-F238E27FC236}">
                <a16:creationId xmlns:a16="http://schemas.microsoft.com/office/drawing/2014/main" id="{AFF67138-5B38-F149-AC17-C57D0D9E02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12EC4F-79CC-514F-BA42-2C41F03F7435}"/>
              </a:ext>
            </a:extLst>
          </p:cNvPr>
          <p:cNvSpPr>
            <a:spLocks noGrp="1"/>
          </p:cNvSpPr>
          <p:nvPr>
            <p:ph type="sldNum" sz="quarter" idx="12"/>
          </p:nvPr>
        </p:nvSpPr>
        <p:spPr/>
        <p:txBody>
          <a:bodyPr/>
          <a:lstStyle/>
          <a:p>
            <a:fld id="{94254BC6-DAFF-5F4A-886F-F995C49C5958}" type="slidenum">
              <a:rPr lang="en-US" smtClean="0"/>
              <a:t>‹#›</a:t>
            </a:fld>
            <a:endParaRPr lang="en-US"/>
          </a:p>
        </p:txBody>
      </p:sp>
    </p:spTree>
    <p:extLst>
      <p:ext uri="{BB962C8B-B14F-4D97-AF65-F5344CB8AC3E}">
        <p14:creationId xmlns:p14="http://schemas.microsoft.com/office/powerpoint/2010/main" val="30645868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411F68F-9481-7142-84C2-40CBC87CA9A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1C18BC0-D97E-FC4D-B89F-C2FBFC05239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BD96D2-5F5F-8848-A71F-B9B07E839972}"/>
              </a:ext>
            </a:extLst>
          </p:cNvPr>
          <p:cNvSpPr>
            <a:spLocks noGrp="1"/>
          </p:cNvSpPr>
          <p:nvPr>
            <p:ph type="dt" sz="half" idx="10"/>
          </p:nvPr>
        </p:nvSpPr>
        <p:spPr/>
        <p:txBody>
          <a:bodyPr/>
          <a:lstStyle/>
          <a:p>
            <a:fld id="{0C83AE7A-2C55-1743-87AC-6C588519670C}" type="datetimeFigureOut">
              <a:rPr lang="en-US" smtClean="0"/>
              <a:t>1/21/21</a:t>
            </a:fld>
            <a:endParaRPr lang="en-US"/>
          </a:p>
        </p:txBody>
      </p:sp>
      <p:sp>
        <p:nvSpPr>
          <p:cNvPr id="5" name="Footer Placeholder 4">
            <a:extLst>
              <a:ext uri="{FF2B5EF4-FFF2-40B4-BE49-F238E27FC236}">
                <a16:creationId xmlns:a16="http://schemas.microsoft.com/office/drawing/2014/main" id="{ED3C28E4-B7E6-3F45-83CC-BC4558AB11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0C88F2-CC54-EF40-A722-7746B2A2F1B2}"/>
              </a:ext>
            </a:extLst>
          </p:cNvPr>
          <p:cNvSpPr>
            <a:spLocks noGrp="1"/>
          </p:cNvSpPr>
          <p:nvPr>
            <p:ph type="sldNum" sz="quarter" idx="12"/>
          </p:nvPr>
        </p:nvSpPr>
        <p:spPr/>
        <p:txBody>
          <a:bodyPr/>
          <a:lstStyle/>
          <a:p>
            <a:fld id="{94254BC6-DAFF-5F4A-886F-F995C49C5958}" type="slidenum">
              <a:rPr lang="en-US" smtClean="0"/>
              <a:t>‹#›</a:t>
            </a:fld>
            <a:endParaRPr lang="en-US"/>
          </a:p>
        </p:txBody>
      </p:sp>
    </p:spTree>
    <p:extLst>
      <p:ext uri="{BB962C8B-B14F-4D97-AF65-F5344CB8AC3E}">
        <p14:creationId xmlns:p14="http://schemas.microsoft.com/office/powerpoint/2010/main" val="33428847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883CD4-169A-294D-B34F-24BD148D21F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99076AD-9A3A-1C4F-9827-41393FCDE58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E6A81E-3735-1048-AC0C-1D2358B5A9C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83AE7A-2C55-1743-87AC-6C588519670C}" type="datetimeFigureOut">
              <a:rPr lang="en-US" smtClean="0"/>
              <a:t>1/21/21</a:t>
            </a:fld>
            <a:endParaRPr lang="en-US"/>
          </a:p>
        </p:txBody>
      </p:sp>
      <p:sp>
        <p:nvSpPr>
          <p:cNvPr id="5" name="Footer Placeholder 4">
            <a:extLst>
              <a:ext uri="{FF2B5EF4-FFF2-40B4-BE49-F238E27FC236}">
                <a16:creationId xmlns:a16="http://schemas.microsoft.com/office/drawing/2014/main" id="{C79D45FA-A885-2642-BDCD-E5FB836FBF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D5C9639-729E-F648-880A-B0C4497908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254BC6-DAFF-5F4A-886F-F995C49C5958}" type="slidenum">
              <a:rPr lang="en-US" smtClean="0"/>
              <a:t>‹#›</a:t>
            </a:fld>
            <a:endParaRPr lang="en-US"/>
          </a:p>
        </p:txBody>
      </p:sp>
    </p:spTree>
    <p:extLst>
      <p:ext uri="{BB962C8B-B14F-4D97-AF65-F5344CB8AC3E}">
        <p14:creationId xmlns:p14="http://schemas.microsoft.com/office/powerpoint/2010/main" val="42544073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A picture containing text&#10;&#10;Description automatically generated">
            <a:extLst>
              <a:ext uri="{FF2B5EF4-FFF2-40B4-BE49-F238E27FC236}">
                <a16:creationId xmlns:a16="http://schemas.microsoft.com/office/drawing/2014/main" id="{1B6564CF-23A0-B040-B6B4-1692EA58C1E9}"/>
              </a:ext>
            </a:extLst>
          </p:cNvPr>
          <p:cNvPicPr>
            <a:picLocks noChangeAspect="1"/>
          </p:cNvPicPr>
          <p:nvPr/>
        </p:nvPicPr>
        <p:blipFill>
          <a:blip r:embed="rId3"/>
          <a:stretch>
            <a:fillRect/>
          </a:stretch>
        </p:blipFill>
        <p:spPr>
          <a:xfrm>
            <a:off x="2272171" y="426683"/>
            <a:ext cx="7647658" cy="2588366"/>
          </a:xfrm>
          <a:prstGeom prst="rect">
            <a:avLst/>
          </a:prstGeom>
        </p:spPr>
      </p:pic>
      <p:sp>
        <p:nvSpPr>
          <p:cNvPr id="6" name="TextBox 5">
            <a:extLst>
              <a:ext uri="{FF2B5EF4-FFF2-40B4-BE49-F238E27FC236}">
                <a16:creationId xmlns:a16="http://schemas.microsoft.com/office/drawing/2014/main" id="{CA606926-A640-1448-979D-15B67993C1B7}"/>
              </a:ext>
            </a:extLst>
          </p:cNvPr>
          <p:cNvSpPr txBox="1"/>
          <p:nvPr/>
        </p:nvSpPr>
        <p:spPr>
          <a:xfrm>
            <a:off x="3674076" y="2638168"/>
            <a:ext cx="4843848" cy="1015663"/>
          </a:xfrm>
          <a:prstGeom prst="rect">
            <a:avLst/>
          </a:prstGeom>
          <a:noFill/>
        </p:spPr>
        <p:txBody>
          <a:bodyPr wrap="square" rtlCol="0">
            <a:spAutoFit/>
          </a:bodyPr>
          <a:lstStyle/>
          <a:p>
            <a:pPr algn="ctr"/>
            <a:r>
              <a:rPr lang="en-US" sz="6000" i="1" dirty="0">
                <a:solidFill>
                  <a:schemeClr val="bg1"/>
                </a:solidFill>
                <a:latin typeface="Beyond Infinity - Demo" pitchFamily="2" charset="0"/>
              </a:rPr>
              <a:t>Africa Report</a:t>
            </a:r>
          </a:p>
        </p:txBody>
      </p:sp>
    </p:spTree>
    <p:extLst>
      <p:ext uri="{BB962C8B-B14F-4D97-AF65-F5344CB8AC3E}">
        <p14:creationId xmlns:p14="http://schemas.microsoft.com/office/powerpoint/2010/main" val="29490533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F5921EC-B66E-6D46-B7CC-0888C2BDE36F}"/>
              </a:ext>
            </a:extLst>
          </p:cNvPr>
          <p:cNvSpPr txBox="1"/>
          <p:nvPr/>
        </p:nvSpPr>
        <p:spPr>
          <a:xfrm>
            <a:off x="1000897" y="1433384"/>
            <a:ext cx="4399005" cy="3508653"/>
          </a:xfrm>
          <a:prstGeom prst="rect">
            <a:avLst/>
          </a:prstGeom>
          <a:noFill/>
        </p:spPr>
        <p:txBody>
          <a:bodyPr wrap="square" rtlCol="0">
            <a:spAutoFit/>
          </a:bodyPr>
          <a:lstStyle/>
          <a:p>
            <a:pPr fontAlgn="base"/>
            <a:r>
              <a:rPr lang="en-US" sz="6000" b="1" dirty="0">
                <a:solidFill>
                  <a:srgbClr val="DF5F39"/>
                </a:solidFill>
                <a:latin typeface="Lato" panose="020F0502020204030203" pitchFamily="34" charset="77"/>
              </a:rPr>
              <a:t>1 in 6 </a:t>
            </a:r>
            <a:r>
              <a:rPr lang="en-US" sz="5400" dirty="0">
                <a:solidFill>
                  <a:schemeClr val="bg1">
                    <a:lumMod val="50000"/>
                  </a:schemeClr>
                </a:solidFill>
                <a:latin typeface="Lato Light" panose="020F0302020204030203" pitchFamily="34" charset="77"/>
              </a:rPr>
              <a:t>people on the earth right now </a:t>
            </a:r>
            <a:r>
              <a:rPr lang="en-US" sz="5400" b="1" dirty="0">
                <a:solidFill>
                  <a:srgbClr val="DF5F39"/>
                </a:solidFill>
                <a:latin typeface="Lato Black" panose="020F0502020204030203" pitchFamily="34" charset="77"/>
              </a:rPr>
              <a:t>are teenagers.</a:t>
            </a:r>
            <a:endParaRPr lang="en-US" sz="6000" b="1" dirty="0">
              <a:solidFill>
                <a:srgbClr val="DF5F39"/>
              </a:solidFill>
              <a:latin typeface="Lato Black" panose="020F0502020204030203" pitchFamily="34" charset="77"/>
            </a:endParaRPr>
          </a:p>
        </p:txBody>
      </p:sp>
    </p:spTree>
    <p:extLst>
      <p:ext uri="{BB962C8B-B14F-4D97-AF65-F5344CB8AC3E}">
        <p14:creationId xmlns:p14="http://schemas.microsoft.com/office/powerpoint/2010/main" val="11787719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E660967-CE3B-524F-BBF2-D9F9D6A42C47}"/>
              </a:ext>
            </a:extLst>
          </p:cNvPr>
          <p:cNvSpPr txBox="1"/>
          <p:nvPr/>
        </p:nvSpPr>
        <p:spPr>
          <a:xfrm>
            <a:off x="840259" y="4163465"/>
            <a:ext cx="1902941" cy="1005507"/>
          </a:xfrm>
          <a:prstGeom prst="rect">
            <a:avLst/>
          </a:prstGeom>
          <a:noFill/>
        </p:spPr>
        <p:txBody>
          <a:bodyPr wrap="square" rtlCol="0">
            <a:spAutoFit/>
          </a:bodyPr>
          <a:lstStyle/>
          <a:p>
            <a:pPr algn="ctr" fontAlgn="base"/>
            <a:r>
              <a:rPr lang="en-US" sz="2400" b="1" dirty="0">
                <a:solidFill>
                  <a:srgbClr val="F9AA18"/>
                </a:solidFill>
                <a:latin typeface="Lato Black" panose="020F0502020204030203" pitchFamily="34" charset="77"/>
              </a:rPr>
              <a:t>20 Countries</a:t>
            </a:r>
            <a:endParaRPr lang="en-US" sz="2000" b="1" dirty="0">
              <a:solidFill>
                <a:srgbClr val="F9AA18"/>
              </a:solidFill>
              <a:latin typeface="Lato Black" panose="020F0502020204030203" pitchFamily="34" charset="77"/>
            </a:endParaRPr>
          </a:p>
        </p:txBody>
      </p:sp>
      <p:sp>
        <p:nvSpPr>
          <p:cNvPr id="3" name="TextBox 2">
            <a:extLst>
              <a:ext uri="{FF2B5EF4-FFF2-40B4-BE49-F238E27FC236}">
                <a16:creationId xmlns:a16="http://schemas.microsoft.com/office/drawing/2014/main" id="{EDDF51E3-FFF9-9E40-AEAB-A4CA68315F6A}"/>
              </a:ext>
            </a:extLst>
          </p:cNvPr>
          <p:cNvSpPr txBox="1"/>
          <p:nvPr/>
        </p:nvSpPr>
        <p:spPr>
          <a:xfrm>
            <a:off x="3002692" y="4194242"/>
            <a:ext cx="1902941" cy="1005507"/>
          </a:xfrm>
          <a:prstGeom prst="rect">
            <a:avLst/>
          </a:prstGeom>
          <a:noFill/>
        </p:spPr>
        <p:txBody>
          <a:bodyPr wrap="square" rtlCol="0">
            <a:spAutoFit/>
          </a:bodyPr>
          <a:lstStyle/>
          <a:p>
            <a:pPr algn="ctr" fontAlgn="base"/>
            <a:r>
              <a:rPr lang="en-US" sz="2400" b="1" dirty="0">
                <a:solidFill>
                  <a:srgbClr val="F9AA18"/>
                </a:solidFill>
                <a:latin typeface="Lato Black" panose="020F0502020204030203" pitchFamily="34" charset="77"/>
              </a:rPr>
              <a:t>14 </a:t>
            </a:r>
          </a:p>
          <a:p>
            <a:pPr algn="ctr" fontAlgn="base"/>
            <a:r>
              <a:rPr lang="en-US" sz="2400" b="1" dirty="0">
                <a:solidFill>
                  <a:srgbClr val="F9AA18"/>
                </a:solidFill>
                <a:latin typeface="Lato Black" panose="020F0502020204030203" pitchFamily="34" charset="77"/>
              </a:rPr>
              <a:t>Languages</a:t>
            </a:r>
          </a:p>
        </p:txBody>
      </p:sp>
      <p:sp>
        <p:nvSpPr>
          <p:cNvPr id="4" name="TextBox 3">
            <a:extLst>
              <a:ext uri="{FF2B5EF4-FFF2-40B4-BE49-F238E27FC236}">
                <a16:creationId xmlns:a16="http://schemas.microsoft.com/office/drawing/2014/main" id="{775C9109-B10E-B441-978F-C6DF7301FCAC}"/>
              </a:ext>
            </a:extLst>
          </p:cNvPr>
          <p:cNvSpPr txBox="1"/>
          <p:nvPr/>
        </p:nvSpPr>
        <p:spPr>
          <a:xfrm>
            <a:off x="5144529" y="4177199"/>
            <a:ext cx="1902941" cy="1228952"/>
          </a:xfrm>
          <a:prstGeom prst="rect">
            <a:avLst/>
          </a:prstGeom>
          <a:noFill/>
        </p:spPr>
        <p:txBody>
          <a:bodyPr wrap="square" rtlCol="0">
            <a:spAutoFit/>
          </a:bodyPr>
          <a:lstStyle/>
          <a:p>
            <a:pPr algn="ctr" fontAlgn="base"/>
            <a:r>
              <a:rPr lang="en-US" sz="2000" b="1" dirty="0">
                <a:solidFill>
                  <a:srgbClr val="F9AA18"/>
                </a:solidFill>
                <a:latin typeface="Lato Black" panose="020F0502020204030203" pitchFamily="34" charset="77"/>
              </a:rPr>
              <a:t>8,394 Digitally Connected Teens</a:t>
            </a:r>
          </a:p>
        </p:txBody>
      </p:sp>
      <p:sp>
        <p:nvSpPr>
          <p:cNvPr id="5" name="TextBox 4">
            <a:extLst>
              <a:ext uri="{FF2B5EF4-FFF2-40B4-BE49-F238E27FC236}">
                <a16:creationId xmlns:a16="http://schemas.microsoft.com/office/drawing/2014/main" id="{BFFAAF94-E1D7-BF44-B270-50300B960C58}"/>
              </a:ext>
            </a:extLst>
          </p:cNvPr>
          <p:cNvSpPr txBox="1"/>
          <p:nvPr/>
        </p:nvSpPr>
        <p:spPr>
          <a:xfrm>
            <a:off x="7405816" y="4194242"/>
            <a:ext cx="1902941" cy="1005507"/>
          </a:xfrm>
          <a:prstGeom prst="rect">
            <a:avLst/>
          </a:prstGeom>
          <a:noFill/>
        </p:spPr>
        <p:txBody>
          <a:bodyPr wrap="square" rtlCol="0">
            <a:spAutoFit/>
          </a:bodyPr>
          <a:lstStyle/>
          <a:p>
            <a:pPr algn="ctr" fontAlgn="base"/>
            <a:r>
              <a:rPr lang="en-US" sz="2400" b="1" dirty="0">
                <a:solidFill>
                  <a:srgbClr val="F9AA18"/>
                </a:solidFill>
                <a:latin typeface="Lato Black" panose="020F0502020204030203" pitchFamily="34" charset="77"/>
              </a:rPr>
              <a:t>Ages </a:t>
            </a:r>
          </a:p>
          <a:p>
            <a:pPr algn="ctr" fontAlgn="base"/>
            <a:r>
              <a:rPr lang="en-US" sz="2400" b="1" dirty="0">
                <a:solidFill>
                  <a:srgbClr val="F9AA18"/>
                </a:solidFill>
                <a:latin typeface="Lato Black" panose="020F0502020204030203" pitchFamily="34" charset="77"/>
              </a:rPr>
              <a:t>13-19</a:t>
            </a:r>
          </a:p>
        </p:txBody>
      </p:sp>
      <p:sp>
        <p:nvSpPr>
          <p:cNvPr id="6" name="TextBox 5">
            <a:extLst>
              <a:ext uri="{FF2B5EF4-FFF2-40B4-BE49-F238E27FC236}">
                <a16:creationId xmlns:a16="http://schemas.microsoft.com/office/drawing/2014/main" id="{03BAC8C9-D6EC-A34F-B682-27B740D5A1DD}"/>
              </a:ext>
            </a:extLst>
          </p:cNvPr>
          <p:cNvSpPr txBox="1"/>
          <p:nvPr/>
        </p:nvSpPr>
        <p:spPr>
          <a:xfrm>
            <a:off x="9807146" y="4200535"/>
            <a:ext cx="1902941" cy="1005507"/>
          </a:xfrm>
          <a:prstGeom prst="rect">
            <a:avLst/>
          </a:prstGeom>
          <a:noFill/>
        </p:spPr>
        <p:txBody>
          <a:bodyPr wrap="square" rtlCol="0">
            <a:spAutoFit/>
          </a:bodyPr>
          <a:lstStyle/>
          <a:p>
            <a:pPr algn="ctr" fontAlgn="base"/>
            <a:r>
              <a:rPr lang="en-US" sz="2400" b="1" dirty="0">
                <a:solidFill>
                  <a:srgbClr val="F9AA18"/>
                </a:solidFill>
                <a:latin typeface="Lato Black" panose="020F0502020204030203" pitchFamily="34" charset="77"/>
              </a:rPr>
              <a:t>70 Item Survey</a:t>
            </a:r>
          </a:p>
        </p:txBody>
      </p:sp>
      <p:sp>
        <p:nvSpPr>
          <p:cNvPr id="7" name="Rectangle 6">
            <a:extLst>
              <a:ext uri="{FF2B5EF4-FFF2-40B4-BE49-F238E27FC236}">
                <a16:creationId xmlns:a16="http://schemas.microsoft.com/office/drawing/2014/main" id="{56639836-015D-0F48-8C98-583EF297BA19}"/>
              </a:ext>
            </a:extLst>
          </p:cNvPr>
          <p:cNvSpPr/>
          <p:nvPr/>
        </p:nvSpPr>
        <p:spPr>
          <a:xfrm>
            <a:off x="0" y="778476"/>
            <a:ext cx="1322173" cy="74140"/>
          </a:xfrm>
          <a:prstGeom prst="rect">
            <a:avLst/>
          </a:prstGeom>
          <a:solidFill>
            <a:srgbClr val="FFDF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89B8E7B-CBC3-374F-B658-5AEF3DDF57CB}"/>
              </a:ext>
            </a:extLst>
          </p:cNvPr>
          <p:cNvSpPr/>
          <p:nvPr/>
        </p:nvSpPr>
        <p:spPr>
          <a:xfrm rot="5400000">
            <a:off x="1013714" y="792687"/>
            <a:ext cx="637922" cy="45719"/>
          </a:xfrm>
          <a:prstGeom prst="rect">
            <a:avLst/>
          </a:prstGeom>
          <a:solidFill>
            <a:srgbClr val="FFDF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F6A1C896-F5D6-CA4B-AE84-0406381CF69A}"/>
              </a:ext>
            </a:extLst>
          </p:cNvPr>
          <p:cNvSpPr txBox="1"/>
          <p:nvPr/>
        </p:nvSpPr>
        <p:spPr>
          <a:xfrm>
            <a:off x="1594022" y="593124"/>
            <a:ext cx="9588843" cy="738664"/>
          </a:xfrm>
          <a:prstGeom prst="rect">
            <a:avLst/>
          </a:prstGeom>
          <a:noFill/>
        </p:spPr>
        <p:txBody>
          <a:bodyPr wrap="square" rtlCol="0">
            <a:spAutoFit/>
          </a:bodyPr>
          <a:lstStyle/>
          <a:p>
            <a:r>
              <a:rPr lang="en-US" sz="2400" spc="600" dirty="0">
                <a:solidFill>
                  <a:schemeClr val="bg2">
                    <a:lumMod val="50000"/>
                  </a:schemeClr>
                </a:solidFill>
                <a:latin typeface="Lato" panose="020F0502020204030203" pitchFamily="34" charset="77"/>
              </a:rPr>
              <a:t>ABOUT THE GLOBAL YOUTH CULTURE STUDY</a:t>
            </a:r>
          </a:p>
          <a:p>
            <a:endParaRPr lang="en-US" dirty="0"/>
          </a:p>
        </p:txBody>
      </p:sp>
      <p:sp>
        <p:nvSpPr>
          <p:cNvPr id="10" name="TextBox 9">
            <a:extLst>
              <a:ext uri="{FF2B5EF4-FFF2-40B4-BE49-F238E27FC236}">
                <a16:creationId xmlns:a16="http://schemas.microsoft.com/office/drawing/2014/main" id="{3F0DBC4A-2B91-4241-989B-CFB8941F2588}"/>
              </a:ext>
            </a:extLst>
          </p:cNvPr>
          <p:cNvSpPr txBox="1"/>
          <p:nvPr/>
        </p:nvSpPr>
        <p:spPr>
          <a:xfrm>
            <a:off x="2121244" y="6181120"/>
            <a:ext cx="9588843" cy="738664"/>
          </a:xfrm>
          <a:prstGeom prst="rect">
            <a:avLst/>
          </a:prstGeom>
          <a:noFill/>
        </p:spPr>
        <p:txBody>
          <a:bodyPr wrap="square" rtlCol="0">
            <a:spAutoFit/>
          </a:bodyPr>
          <a:lstStyle/>
          <a:p>
            <a:pPr algn="r" fontAlgn="base"/>
            <a:r>
              <a:rPr lang="en-US" sz="2400" dirty="0">
                <a:solidFill>
                  <a:schemeClr val="bg1"/>
                </a:solidFill>
                <a:latin typeface="Lato" panose="020F0502020204030203" pitchFamily="34" charset="77"/>
              </a:rPr>
              <a:t>Let’s take a closer look at the responses from African teens…</a:t>
            </a:r>
          </a:p>
          <a:p>
            <a:endParaRPr lang="en-US" dirty="0"/>
          </a:p>
        </p:txBody>
      </p:sp>
    </p:spTree>
    <p:extLst>
      <p:ext uri="{BB962C8B-B14F-4D97-AF65-F5344CB8AC3E}">
        <p14:creationId xmlns:p14="http://schemas.microsoft.com/office/powerpoint/2010/main" val="2407156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BE1C7E4-4E97-374A-A6E4-2DAFF182E3CC}"/>
              </a:ext>
            </a:extLst>
          </p:cNvPr>
          <p:cNvSpPr txBox="1"/>
          <p:nvPr/>
        </p:nvSpPr>
        <p:spPr>
          <a:xfrm>
            <a:off x="827904" y="1549153"/>
            <a:ext cx="3002692" cy="2062103"/>
          </a:xfrm>
          <a:prstGeom prst="rect">
            <a:avLst/>
          </a:prstGeom>
          <a:noFill/>
        </p:spPr>
        <p:txBody>
          <a:bodyPr wrap="square" rtlCol="0">
            <a:spAutoFit/>
          </a:bodyPr>
          <a:lstStyle/>
          <a:p>
            <a:pPr fontAlgn="base"/>
            <a:r>
              <a:rPr lang="en-US" sz="3200" b="1" dirty="0">
                <a:solidFill>
                  <a:srgbClr val="6CC9CC"/>
                </a:solidFill>
                <a:latin typeface="Lato Black" panose="020F0502020204030203" pitchFamily="34" charset="77"/>
              </a:rPr>
              <a:t>78% </a:t>
            </a:r>
            <a:r>
              <a:rPr lang="en-US" sz="2400" dirty="0">
                <a:solidFill>
                  <a:schemeClr val="bg2">
                    <a:lumMod val="50000"/>
                  </a:schemeClr>
                </a:solidFill>
                <a:latin typeface="Lato" panose="020F0502020204030203" pitchFamily="34" charset="77"/>
              </a:rPr>
              <a:t>of African teens </a:t>
            </a:r>
            <a:r>
              <a:rPr lang="en-US" sz="2400" b="1" dirty="0">
                <a:solidFill>
                  <a:srgbClr val="6CC9CC"/>
                </a:solidFill>
                <a:latin typeface="Lato Black" panose="020F0502020204030203" pitchFamily="34" charset="77"/>
              </a:rPr>
              <a:t>identified as Christian</a:t>
            </a:r>
            <a:r>
              <a:rPr lang="en-US" sz="2400" dirty="0">
                <a:solidFill>
                  <a:schemeClr val="bg2">
                    <a:lumMod val="50000"/>
                  </a:schemeClr>
                </a:solidFill>
                <a:latin typeface="Lato" panose="020F0502020204030203" pitchFamily="34" charset="77"/>
              </a:rPr>
              <a:t>—the highest of any region in our global study</a:t>
            </a:r>
            <a:endParaRPr lang="en-US" sz="2400" dirty="0">
              <a:solidFill>
                <a:schemeClr val="bg2">
                  <a:lumMod val="50000"/>
                </a:schemeClr>
              </a:solidFill>
              <a:latin typeface="Lato Black" panose="020F0502020204030203" pitchFamily="34" charset="77"/>
            </a:endParaRPr>
          </a:p>
        </p:txBody>
      </p:sp>
      <p:sp>
        <p:nvSpPr>
          <p:cNvPr id="3" name="Rectangle 2">
            <a:extLst>
              <a:ext uri="{FF2B5EF4-FFF2-40B4-BE49-F238E27FC236}">
                <a16:creationId xmlns:a16="http://schemas.microsoft.com/office/drawing/2014/main" id="{188A492E-F61B-4F43-B8A6-1F653049F9AE}"/>
              </a:ext>
            </a:extLst>
          </p:cNvPr>
          <p:cNvSpPr/>
          <p:nvPr/>
        </p:nvSpPr>
        <p:spPr>
          <a:xfrm>
            <a:off x="0" y="778476"/>
            <a:ext cx="1322173" cy="74140"/>
          </a:xfrm>
          <a:prstGeom prst="rect">
            <a:avLst/>
          </a:prstGeom>
          <a:solidFill>
            <a:srgbClr val="FFDF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863D934A-BD42-3A4A-A5FA-ED40308606A4}"/>
              </a:ext>
            </a:extLst>
          </p:cNvPr>
          <p:cNvSpPr/>
          <p:nvPr/>
        </p:nvSpPr>
        <p:spPr>
          <a:xfrm rot="5400000">
            <a:off x="1013714" y="792687"/>
            <a:ext cx="637922" cy="45719"/>
          </a:xfrm>
          <a:prstGeom prst="rect">
            <a:avLst/>
          </a:prstGeom>
          <a:solidFill>
            <a:srgbClr val="FFDF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6FBED8E-F7E2-1A40-8BDB-971C40A9D8A3}"/>
              </a:ext>
            </a:extLst>
          </p:cNvPr>
          <p:cNvSpPr txBox="1"/>
          <p:nvPr/>
        </p:nvSpPr>
        <p:spPr>
          <a:xfrm>
            <a:off x="1594022" y="593124"/>
            <a:ext cx="9588843" cy="738664"/>
          </a:xfrm>
          <a:prstGeom prst="rect">
            <a:avLst/>
          </a:prstGeom>
          <a:noFill/>
        </p:spPr>
        <p:txBody>
          <a:bodyPr wrap="square" rtlCol="0">
            <a:spAutoFit/>
          </a:bodyPr>
          <a:lstStyle/>
          <a:p>
            <a:r>
              <a:rPr lang="en-US" sz="2400" spc="600" dirty="0">
                <a:solidFill>
                  <a:schemeClr val="bg2">
                    <a:lumMod val="50000"/>
                  </a:schemeClr>
                </a:solidFill>
                <a:latin typeface="Lato" panose="020F0502020204030203" pitchFamily="34" charset="77"/>
              </a:rPr>
              <a:t>ABOUT THE TEENS</a:t>
            </a:r>
          </a:p>
          <a:p>
            <a:endParaRPr lang="en-US" dirty="0"/>
          </a:p>
        </p:txBody>
      </p:sp>
      <p:sp>
        <p:nvSpPr>
          <p:cNvPr id="6" name="TextBox 5">
            <a:extLst>
              <a:ext uri="{FF2B5EF4-FFF2-40B4-BE49-F238E27FC236}">
                <a16:creationId xmlns:a16="http://schemas.microsoft.com/office/drawing/2014/main" id="{9455A08D-F85C-714B-B49D-729C96A05A46}"/>
              </a:ext>
            </a:extLst>
          </p:cNvPr>
          <p:cNvSpPr txBox="1"/>
          <p:nvPr/>
        </p:nvSpPr>
        <p:spPr>
          <a:xfrm>
            <a:off x="8715634" y="1549152"/>
            <a:ext cx="3208636" cy="3539430"/>
          </a:xfrm>
          <a:prstGeom prst="rect">
            <a:avLst/>
          </a:prstGeom>
          <a:noFill/>
        </p:spPr>
        <p:txBody>
          <a:bodyPr wrap="square" rtlCol="0">
            <a:spAutoFit/>
          </a:bodyPr>
          <a:lstStyle/>
          <a:p>
            <a:pPr fontAlgn="base"/>
            <a:r>
              <a:rPr lang="en-US" sz="2400" dirty="0">
                <a:solidFill>
                  <a:schemeClr val="bg2">
                    <a:lumMod val="50000"/>
                  </a:schemeClr>
                </a:solidFill>
                <a:latin typeface="Lato" panose="020F0502020204030203" pitchFamily="34" charset="77"/>
              </a:rPr>
              <a:t>However, only </a:t>
            </a:r>
            <a:r>
              <a:rPr lang="en-US" sz="3200" b="1" dirty="0">
                <a:solidFill>
                  <a:srgbClr val="F9AA18"/>
                </a:solidFill>
                <a:latin typeface="Lato Black" panose="020F0502020204030203" pitchFamily="34" charset="77"/>
              </a:rPr>
              <a:t>28%</a:t>
            </a:r>
            <a:r>
              <a:rPr lang="en-US" sz="2400" b="1" dirty="0">
                <a:solidFill>
                  <a:srgbClr val="F9AA18"/>
                </a:solidFill>
                <a:latin typeface="Lato Black" panose="020F0502020204030203" pitchFamily="34" charset="77"/>
              </a:rPr>
              <a:t> display the beliefs and habits of a Christian </a:t>
            </a:r>
            <a:r>
              <a:rPr lang="en-US" sz="2400" dirty="0">
                <a:solidFill>
                  <a:schemeClr val="bg2">
                    <a:lumMod val="50000"/>
                  </a:schemeClr>
                </a:solidFill>
                <a:latin typeface="Lato" panose="020F0502020204030203" pitchFamily="34" charset="77"/>
              </a:rPr>
              <a:t>who holds the core beliefs of Christianity and have a regular habit of Bible reading and prayer.</a:t>
            </a:r>
          </a:p>
          <a:p>
            <a:pPr fontAlgn="base"/>
            <a:endParaRPr lang="en-US" sz="2400" dirty="0">
              <a:solidFill>
                <a:schemeClr val="bg2">
                  <a:lumMod val="50000"/>
                </a:schemeClr>
              </a:solidFill>
              <a:latin typeface="Lato Black" panose="020F0502020204030203" pitchFamily="34" charset="77"/>
            </a:endParaRPr>
          </a:p>
        </p:txBody>
      </p:sp>
    </p:spTree>
    <p:extLst>
      <p:ext uri="{BB962C8B-B14F-4D97-AF65-F5344CB8AC3E}">
        <p14:creationId xmlns:p14="http://schemas.microsoft.com/office/powerpoint/2010/main" val="14349033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D57C3C9-0B7F-7E43-8726-0E83D96C95D5}"/>
              </a:ext>
            </a:extLst>
          </p:cNvPr>
          <p:cNvSpPr txBox="1"/>
          <p:nvPr/>
        </p:nvSpPr>
        <p:spPr>
          <a:xfrm>
            <a:off x="1594022" y="1865041"/>
            <a:ext cx="2397210" cy="1200329"/>
          </a:xfrm>
          <a:prstGeom prst="rect">
            <a:avLst/>
          </a:prstGeom>
          <a:noFill/>
        </p:spPr>
        <p:txBody>
          <a:bodyPr wrap="square" rtlCol="0">
            <a:spAutoFit/>
          </a:bodyPr>
          <a:lstStyle/>
          <a:p>
            <a:pPr fontAlgn="base"/>
            <a:r>
              <a:rPr lang="en-US" dirty="0">
                <a:solidFill>
                  <a:schemeClr val="bg2">
                    <a:lumMod val="50000"/>
                  </a:schemeClr>
                </a:solidFill>
                <a:latin typeface="Lato Medium" panose="020F0502020204030203" pitchFamily="34" charset="77"/>
              </a:rPr>
              <a:t>Believe God exists and they can have a personal relationship with Him</a:t>
            </a:r>
          </a:p>
        </p:txBody>
      </p:sp>
      <p:sp>
        <p:nvSpPr>
          <p:cNvPr id="3" name="Rectangle 2">
            <a:extLst>
              <a:ext uri="{FF2B5EF4-FFF2-40B4-BE49-F238E27FC236}">
                <a16:creationId xmlns:a16="http://schemas.microsoft.com/office/drawing/2014/main" id="{9AB9CF94-530E-C34C-8562-992F33169C34}"/>
              </a:ext>
            </a:extLst>
          </p:cNvPr>
          <p:cNvSpPr/>
          <p:nvPr/>
        </p:nvSpPr>
        <p:spPr>
          <a:xfrm>
            <a:off x="0" y="778476"/>
            <a:ext cx="1322173" cy="74140"/>
          </a:xfrm>
          <a:prstGeom prst="rect">
            <a:avLst/>
          </a:prstGeom>
          <a:solidFill>
            <a:srgbClr val="FFDF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3A64C121-08C7-6F48-B589-6DAE2E0460E1}"/>
              </a:ext>
            </a:extLst>
          </p:cNvPr>
          <p:cNvSpPr/>
          <p:nvPr/>
        </p:nvSpPr>
        <p:spPr>
          <a:xfrm rot="5400000">
            <a:off x="1013714" y="792687"/>
            <a:ext cx="637922" cy="45719"/>
          </a:xfrm>
          <a:prstGeom prst="rect">
            <a:avLst/>
          </a:prstGeom>
          <a:solidFill>
            <a:srgbClr val="FFDF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9F6DB4E-2E17-B04C-9B2E-B7182F783607}"/>
              </a:ext>
            </a:extLst>
          </p:cNvPr>
          <p:cNvSpPr txBox="1"/>
          <p:nvPr/>
        </p:nvSpPr>
        <p:spPr>
          <a:xfrm>
            <a:off x="1594022" y="593124"/>
            <a:ext cx="9588843" cy="738664"/>
          </a:xfrm>
          <a:prstGeom prst="rect">
            <a:avLst/>
          </a:prstGeom>
          <a:noFill/>
        </p:spPr>
        <p:txBody>
          <a:bodyPr wrap="square" rtlCol="0">
            <a:spAutoFit/>
          </a:bodyPr>
          <a:lstStyle/>
          <a:p>
            <a:r>
              <a:rPr lang="en-US" sz="2400" spc="600" dirty="0">
                <a:solidFill>
                  <a:schemeClr val="bg2">
                    <a:lumMod val="50000"/>
                  </a:schemeClr>
                </a:solidFill>
                <a:latin typeface="Lato" panose="020F0502020204030203" pitchFamily="34" charset="77"/>
              </a:rPr>
              <a:t>6 TRAITS OF COMMITTED CHRISTIANS</a:t>
            </a:r>
          </a:p>
          <a:p>
            <a:endParaRPr lang="en-US" dirty="0"/>
          </a:p>
        </p:txBody>
      </p:sp>
      <p:sp>
        <p:nvSpPr>
          <p:cNvPr id="6" name="TextBox 5">
            <a:extLst>
              <a:ext uri="{FF2B5EF4-FFF2-40B4-BE49-F238E27FC236}">
                <a16:creationId xmlns:a16="http://schemas.microsoft.com/office/drawing/2014/main" id="{E1602DE9-D581-C74B-BEB1-AA9B49797AD2}"/>
              </a:ext>
            </a:extLst>
          </p:cNvPr>
          <p:cNvSpPr txBox="1"/>
          <p:nvPr/>
        </p:nvSpPr>
        <p:spPr>
          <a:xfrm>
            <a:off x="8727988" y="1599813"/>
            <a:ext cx="2397210" cy="646331"/>
          </a:xfrm>
          <a:prstGeom prst="rect">
            <a:avLst/>
          </a:prstGeom>
          <a:noFill/>
        </p:spPr>
        <p:txBody>
          <a:bodyPr wrap="square" rtlCol="0">
            <a:spAutoFit/>
          </a:bodyPr>
          <a:lstStyle/>
          <a:p>
            <a:pPr fontAlgn="base"/>
            <a:r>
              <a:rPr lang="en-US" dirty="0">
                <a:solidFill>
                  <a:schemeClr val="bg2">
                    <a:lumMod val="50000"/>
                  </a:schemeClr>
                </a:solidFill>
                <a:latin typeface="Lato Medium" panose="020F0502020204030203" pitchFamily="34" charset="77"/>
              </a:rPr>
              <a:t>Believe Jesus is the Son of God</a:t>
            </a:r>
          </a:p>
        </p:txBody>
      </p:sp>
      <p:sp>
        <p:nvSpPr>
          <p:cNvPr id="7" name="TextBox 6">
            <a:extLst>
              <a:ext uri="{FF2B5EF4-FFF2-40B4-BE49-F238E27FC236}">
                <a16:creationId xmlns:a16="http://schemas.microsoft.com/office/drawing/2014/main" id="{AE3C64D5-AB18-FC4D-B900-95D8EE693F17}"/>
              </a:ext>
            </a:extLst>
          </p:cNvPr>
          <p:cNvSpPr txBox="1"/>
          <p:nvPr/>
        </p:nvSpPr>
        <p:spPr>
          <a:xfrm>
            <a:off x="8727988" y="2573702"/>
            <a:ext cx="2783278" cy="1200329"/>
          </a:xfrm>
          <a:prstGeom prst="rect">
            <a:avLst/>
          </a:prstGeom>
          <a:noFill/>
        </p:spPr>
        <p:txBody>
          <a:bodyPr wrap="square" rtlCol="0">
            <a:spAutoFit/>
          </a:bodyPr>
          <a:lstStyle/>
          <a:p>
            <a:pPr fontAlgn="base"/>
            <a:r>
              <a:rPr lang="en-US" dirty="0">
                <a:solidFill>
                  <a:schemeClr val="bg2">
                    <a:lumMod val="50000"/>
                  </a:schemeClr>
                </a:solidFill>
                <a:latin typeface="Lato Medium" panose="020F0502020204030203" pitchFamily="34" charset="77"/>
              </a:rPr>
              <a:t>Believe that forgiveness of sins is only possible through faith in Jesus Christ</a:t>
            </a:r>
          </a:p>
        </p:txBody>
      </p:sp>
      <p:sp>
        <p:nvSpPr>
          <p:cNvPr id="8" name="TextBox 7">
            <a:extLst>
              <a:ext uri="{FF2B5EF4-FFF2-40B4-BE49-F238E27FC236}">
                <a16:creationId xmlns:a16="http://schemas.microsoft.com/office/drawing/2014/main" id="{B46732E2-642A-854B-9760-B0D1E8DC1E21}"/>
              </a:ext>
            </a:extLst>
          </p:cNvPr>
          <p:cNvSpPr txBox="1"/>
          <p:nvPr/>
        </p:nvSpPr>
        <p:spPr>
          <a:xfrm>
            <a:off x="8830961" y="4040034"/>
            <a:ext cx="2284981" cy="646331"/>
          </a:xfrm>
          <a:prstGeom prst="rect">
            <a:avLst/>
          </a:prstGeom>
          <a:noFill/>
        </p:spPr>
        <p:txBody>
          <a:bodyPr wrap="square" rtlCol="0">
            <a:spAutoFit/>
          </a:bodyPr>
          <a:lstStyle/>
          <a:p>
            <a:pPr fontAlgn="base"/>
            <a:r>
              <a:rPr lang="en-US" dirty="0">
                <a:solidFill>
                  <a:schemeClr val="bg2">
                    <a:lumMod val="50000"/>
                  </a:schemeClr>
                </a:solidFill>
                <a:latin typeface="Lato Medium" panose="020F0502020204030203" pitchFamily="34" charset="77"/>
              </a:rPr>
              <a:t>Believe the Bible is the Word of God</a:t>
            </a:r>
          </a:p>
        </p:txBody>
      </p:sp>
      <p:sp>
        <p:nvSpPr>
          <p:cNvPr id="9" name="TextBox 8">
            <a:extLst>
              <a:ext uri="{FF2B5EF4-FFF2-40B4-BE49-F238E27FC236}">
                <a16:creationId xmlns:a16="http://schemas.microsoft.com/office/drawing/2014/main" id="{6E36FA9D-9022-9641-9D05-24398D7F6314}"/>
              </a:ext>
            </a:extLst>
          </p:cNvPr>
          <p:cNvSpPr txBox="1"/>
          <p:nvPr/>
        </p:nvSpPr>
        <p:spPr>
          <a:xfrm>
            <a:off x="1594022" y="3429000"/>
            <a:ext cx="2397210" cy="369332"/>
          </a:xfrm>
          <a:prstGeom prst="rect">
            <a:avLst/>
          </a:prstGeom>
          <a:noFill/>
        </p:spPr>
        <p:txBody>
          <a:bodyPr wrap="square" rtlCol="0">
            <a:spAutoFit/>
          </a:bodyPr>
          <a:lstStyle/>
          <a:p>
            <a:pPr fontAlgn="base"/>
            <a:r>
              <a:rPr lang="en-US" dirty="0">
                <a:solidFill>
                  <a:schemeClr val="bg2">
                    <a:lumMod val="50000"/>
                  </a:schemeClr>
                </a:solidFill>
                <a:latin typeface="Lato Medium" panose="020F0502020204030203" pitchFamily="34" charset="77"/>
              </a:rPr>
              <a:t>Pray at least weekly</a:t>
            </a:r>
          </a:p>
        </p:txBody>
      </p:sp>
      <p:sp>
        <p:nvSpPr>
          <p:cNvPr id="10" name="TextBox 9">
            <a:extLst>
              <a:ext uri="{FF2B5EF4-FFF2-40B4-BE49-F238E27FC236}">
                <a16:creationId xmlns:a16="http://schemas.microsoft.com/office/drawing/2014/main" id="{F444D6E8-9BF9-CF4E-9331-34B8B08F8C7B}"/>
              </a:ext>
            </a:extLst>
          </p:cNvPr>
          <p:cNvSpPr txBox="1"/>
          <p:nvPr/>
        </p:nvSpPr>
        <p:spPr>
          <a:xfrm>
            <a:off x="1594022" y="4254295"/>
            <a:ext cx="2397210" cy="923330"/>
          </a:xfrm>
          <a:prstGeom prst="rect">
            <a:avLst/>
          </a:prstGeom>
          <a:noFill/>
        </p:spPr>
        <p:txBody>
          <a:bodyPr wrap="square" rtlCol="0">
            <a:spAutoFit/>
          </a:bodyPr>
          <a:lstStyle/>
          <a:p>
            <a:pPr fontAlgn="base"/>
            <a:r>
              <a:rPr lang="en-US" dirty="0">
                <a:solidFill>
                  <a:schemeClr val="bg2">
                    <a:lumMod val="50000"/>
                  </a:schemeClr>
                </a:solidFill>
                <a:latin typeface="Lato Medium" panose="020F0502020204030203" pitchFamily="34" charset="77"/>
              </a:rPr>
              <a:t>Read Scripture on their own at least weekly</a:t>
            </a:r>
          </a:p>
        </p:txBody>
      </p:sp>
      <p:sp>
        <p:nvSpPr>
          <p:cNvPr id="11" name="TextBox 10">
            <a:extLst>
              <a:ext uri="{FF2B5EF4-FFF2-40B4-BE49-F238E27FC236}">
                <a16:creationId xmlns:a16="http://schemas.microsoft.com/office/drawing/2014/main" id="{5C53454C-178D-7649-9C4D-4739C652DE32}"/>
              </a:ext>
            </a:extLst>
          </p:cNvPr>
          <p:cNvSpPr txBox="1"/>
          <p:nvPr/>
        </p:nvSpPr>
        <p:spPr>
          <a:xfrm>
            <a:off x="1764957" y="5898804"/>
            <a:ext cx="8662086" cy="523220"/>
          </a:xfrm>
          <a:prstGeom prst="rect">
            <a:avLst/>
          </a:prstGeom>
          <a:noFill/>
        </p:spPr>
        <p:txBody>
          <a:bodyPr wrap="square" rtlCol="0">
            <a:spAutoFit/>
          </a:bodyPr>
          <a:lstStyle/>
          <a:p>
            <a:pPr fontAlgn="base"/>
            <a:r>
              <a:rPr lang="en-US" sz="1400" i="1" dirty="0">
                <a:solidFill>
                  <a:schemeClr val="bg2">
                    <a:lumMod val="50000"/>
                  </a:schemeClr>
                </a:solidFill>
                <a:latin typeface="Lato Medium" panose="020F0502020204030203" pitchFamily="34" charset="77"/>
              </a:rPr>
              <a:t>Note that these teens self-identified as Christian, but not as Jehovah’s Witness or Mormon. Committed Christians may be Catholic, Seventh Day Adventist, Orthodox, or a number of other denominations.</a:t>
            </a:r>
          </a:p>
        </p:txBody>
      </p:sp>
    </p:spTree>
    <p:extLst>
      <p:ext uri="{BB962C8B-B14F-4D97-AF65-F5344CB8AC3E}">
        <p14:creationId xmlns:p14="http://schemas.microsoft.com/office/powerpoint/2010/main" val="2327169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1A7BCA9-7A93-CA43-9459-5D0346F25968}"/>
              </a:ext>
            </a:extLst>
          </p:cNvPr>
          <p:cNvSpPr txBox="1"/>
          <p:nvPr/>
        </p:nvSpPr>
        <p:spPr>
          <a:xfrm>
            <a:off x="1952367" y="4447670"/>
            <a:ext cx="1902941" cy="1200329"/>
          </a:xfrm>
          <a:prstGeom prst="rect">
            <a:avLst/>
          </a:prstGeom>
          <a:noFill/>
        </p:spPr>
        <p:txBody>
          <a:bodyPr wrap="square" rtlCol="0">
            <a:spAutoFit/>
          </a:bodyPr>
          <a:lstStyle/>
          <a:p>
            <a:pPr algn="ctr" fontAlgn="base"/>
            <a:r>
              <a:rPr lang="en-US" sz="2400" b="1" dirty="0">
                <a:solidFill>
                  <a:srgbClr val="6CC9CC"/>
                </a:solidFill>
                <a:latin typeface="Lato Black" panose="020F0502020204030203" pitchFamily="34" charset="77"/>
              </a:rPr>
              <a:t>80% spend time in prayer</a:t>
            </a:r>
          </a:p>
        </p:txBody>
      </p:sp>
      <p:sp>
        <p:nvSpPr>
          <p:cNvPr id="3" name="TextBox 2">
            <a:extLst>
              <a:ext uri="{FF2B5EF4-FFF2-40B4-BE49-F238E27FC236}">
                <a16:creationId xmlns:a16="http://schemas.microsoft.com/office/drawing/2014/main" id="{89049157-DFD4-2542-8978-C7CC0A248CE7}"/>
              </a:ext>
            </a:extLst>
          </p:cNvPr>
          <p:cNvSpPr txBox="1"/>
          <p:nvPr/>
        </p:nvSpPr>
        <p:spPr>
          <a:xfrm>
            <a:off x="5144529" y="4463951"/>
            <a:ext cx="1902941" cy="1200329"/>
          </a:xfrm>
          <a:prstGeom prst="rect">
            <a:avLst/>
          </a:prstGeom>
          <a:noFill/>
        </p:spPr>
        <p:txBody>
          <a:bodyPr wrap="square" rtlCol="0">
            <a:spAutoFit/>
          </a:bodyPr>
          <a:lstStyle/>
          <a:p>
            <a:pPr algn="ctr" fontAlgn="base"/>
            <a:r>
              <a:rPr lang="en-US" sz="2400" b="1" dirty="0">
                <a:solidFill>
                  <a:srgbClr val="6CC9CC"/>
                </a:solidFill>
                <a:latin typeface="Lato Black" panose="020F0502020204030203" pitchFamily="34" charset="77"/>
              </a:rPr>
              <a:t>60% attend religious services</a:t>
            </a:r>
          </a:p>
        </p:txBody>
      </p:sp>
      <p:sp>
        <p:nvSpPr>
          <p:cNvPr id="4" name="TextBox 3">
            <a:extLst>
              <a:ext uri="{FF2B5EF4-FFF2-40B4-BE49-F238E27FC236}">
                <a16:creationId xmlns:a16="http://schemas.microsoft.com/office/drawing/2014/main" id="{3F267DEF-BD61-B546-AE9C-1A7394987AFB}"/>
              </a:ext>
            </a:extLst>
          </p:cNvPr>
          <p:cNvSpPr txBox="1"/>
          <p:nvPr/>
        </p:nvSpPr>
        <p:spPr>
          <a:xfrm>
            <a:off x="8336691" y="4467113"/>
            <a:ext cx="1902941" cy="830997"/>
          </a:xfrm>
          <a:prstGeom prst="rect">
            <a:avLst/>
          </a:prstGeom>
          <a:noFill/>
        </p:spPr>
        <p:txBody>
          <a:bodyPr wrap="square" rtlCol="0">
            <a:spAutoFit/>
          </a:bodyPr>
          <a:lstStyle/>
          <a:p>
            <a:pPr algn="ctr" fontAlgn="base"/>
            <a:r>
              <a:rPr lang="en-US" sz="2400" b="1" dirty="0">
                <a:solidFill>
                  <a:srgbClr val="6CC9CC"/>
                </a:solidFill>
                <a:latin typeface="Lato Black" panose="020F0502020204030203" pitchFamily="34" charset="77"/>
              </a:rPr>
              <a:t>45% read their Bible</a:t>
            </a:r>
          </a:p>
        </p:txBody>
      </p:sp>
      <p:sp>
        <p:nvSpPr>
          <p:cNvPr id="5" name="Rectangle 4">
            <a:extLst>
              <a:ext uri="{FF2B5EF4-FFF2-40B4-BE49-F238E27FC236}">
                <a16:creationId xmlns:a16="http://schemas.microsoft.com/office/drawing/2014/main" id="{5A94FBF0-1E42-6548-93C7-30D70B93706D}"/>
              </a:ext>
            </a:extLst>
          </p:cNvPr>
          <p:cNvSpPr/>
          <p:nvPr/>
        </p:nvSpPr>
        <p:spPr>
          <a:xfrm>
            <a:off x="0" y="778476"/>
            <a:ext cx="1322173" cy="74140"/>
          </a:xfrm>
          <a:prstGeom prst="rect">
            <a:avLst/>
          </a:prstGeom>
          <a:solidFill>
            <a:srgbClr val="FFDF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DE37F235-193A-0D40-B370-709D78731F41}"/>
              </a:ext>
            </a:extLst>
          </p:cNvPr>
          <p:cNvSpPr/>
          <p:nvPr/>
        </p:nvSpPr>
        <p:spPr>
          <a:xfrm rot="5400000">
            <a:off x="1013714" y="792687"/>
            <a:ext cx="637922" cy="45719"/>
          </a:xfrm>
          <a:prstGeom prst="rect">
            <a:avLst/>
          </a:prstGeom>
          <a:solidFill>
            <a:srgbClr val="FFDF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E7394152-D971-8F44-9DA3-10002B404AE5}"/>
              </a:ext>
            </a:extLst>
          </p:cNvPr>
          <p:cNvSpPr txBox="1"/>
          <p:nvPr/>
        </p:nvSpPr>
        <p:spPr>
          <a:xfrm>
            <a:off x="1594022" y="639608"/>
            <a:ext cx="9588843" cy="677108"/>
          </a:xfrm>
          <a:prstGeom prst="rect">
            <a:avLst/>
          </a:prstGeom>
          <a:noFill/>
        </p:spPr>
        <p:txBody>
          <a:bodyPr wrap="square" rtlCol="0">
            <a:spAutoFit/>
          </a:bodyPr>
          <a:lstStyle/>
          <a:p>
            <a:r>
              <a:rPr lang="en-US" sz="2000" spc="600" dirty="0">
                <a:solidFill>
                  <a:schemeClr val="bg2">
                    <a:lumMod val="50000"/>
                  </a:schemeClr>
                </a:solidFill>
                <a:latin typeface="Lato" panose="020F0502020204030203" pitchFamily="34" charset="77"/>
              </a:rPr>
              <a:t>WEEKLY HABITS OF CHRISTIAN TEENS IN AFRICA</a:t>
            </a:r>
          </a:p>
          <a:p>
            <a:endParaRPr lang="en-US" dirty="0"/>
          </a:p>
        </p:txBody>
      </p:sp>
    </p:spTree>
    <p:extLst>
      <p:ext uri="{BB962C8B-B14F-4D97-AF65-F5344CB8AC3E}">
        <p14:creationId xmlns:p14="http://schemas.microsoft.com/office/powerpoint/2010/main" val="923529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6DC3F99-3ADE-8B4B-8733-C9660B37F9DE}"/>
              </a:ext>
            </a:extLst>
          </p:cNvPr>
          <p:cNvSpPr txBox="1"/>
          <p:nvPr/>
        </p:nvSpPr>
        <p:spPr>
          <a:xfrm>
            <a:off x="1000897" y="1566952"/>
            <a:ext cx="4399005" cy="3724096"/>
          </a:xfrm>
          <a:prstGeom prst="rect">
            <a:avLst/>
          </a:prstGeom>
          <a:noFill/>
        </p:spPr>
        <p:txBody>
          <a:bodyPr wrap="square" rtlCol="0">
            <a:spAutoFit/>
          </a:bodyPr>
          <a:lstStyle/>
          <a:p>
            <a:pPr fontAlgn="base"/>
            <a:r>
              <a:rPr lang="en-US" sz="6000" b="1" dirty="0">
                <a:solidFill>
                  <a:srgbClr val="DF5F39"/>
                </a:solidFill>
                <a:latin typeface="Lato Black" panose="020F0502020204030203" pitchFamily="34" charset="77"/>
              </a:rPr>
              <a:t>8 in 10 </a:t>
            </a:r>
            <a:r>
              <a:rPr lang="en-US" sz="4400" dirty="0">
                <a:solidFill>
                  <a:schemeClr val="bg1">
                    <a:lumMod val="50000"/>
                  </a:schemeClr>
                </a:solidFill>
                <a:latin typeface="Lato Light" panose="020F0302020204030203" pitchFamily="34" charset="77"/>
              </a:rPr>
              <a:t>teens in Africa say</a:t>
            </a:r>
          </a:p>
          <a:p>
            <a:pPr fontAlgn="base"/>
            <a:r>
              <a:rPr lang="en-US" sz="4400" b="1" dirty="0">
                <a:solidFill>
                  <a:srgbClr val="DF5F39"/>
                </a:solidFill>
                <a:latin typeface="Lato Black" panose="020F0502020204030203" pitchFamily="34" charset="77"/>
              </a:rPr>
              <a:t>their family experience has been good.</a:t>
            </a:r>
            <a:endParaRPr lang="en-US" sz="6000" b="1" dirty="0">
              <a:solidFill>
                <a:srgbClr val="DF5F39"/>
              </a:solidFill>
              <a:latin typeface="Lato Black" panose="020F0502020204030203" pitchFamily="34" charset="77"/>
            </a:endParaRPr>
          </a:p>
        </p:txBody>
      </p:sp>
    </p:spTree>
    <p:extLst>
      <p:ext uri="{BB962C8B-B14F-4D97-AF65-F5344CB8AC3E}">
        <p14:creationId xmlns:p14="http://schemas.microsoft.com/office/powerpoint/2010/main" val="32939928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03121E9-45A2-AA40-99B7-1F450D9E1017}"/>
              </a:ext>
            </a:extLst>
          </p:cNvPr>
          <p:cNvSpPr txBox="1"/>
          <p:nvPr/>
        </p:nvSpPr>
        <p:spPr>
          <a:xfrm>
            <a:off x="1103869" y="1185720"/>
            <a:ext cx="4992131" cy="4216539"/>
          </a:xfrm>
          <a:prstGeom prst="rect">
            <a:avLst/>
          </a:prstGeom>
          <a:noFill/>
        </p:spPr>
        <p:txBody>
          <a:bodyPr wrap="square" rtlCol="0">
            <a:spAutoFit/>
          </a:bodyPr>
          <a:lstStyle/>
          <a:p>
            <a:pPr fontAlgn="base"/>
            <a:r>
              <a:rPr lang="en-US" sz="4000" b="1" dirty="0">
                <a:solidFill>
                  <a:srgbClr val="80141F"/>
                </a:solidFill>
                <a:latin typeface="Lato Black" panose="020F0502020204030203" pitchFamily="34" charset="77"/>
              </a:rPr>
              <a:t>1 in 4 </a:t>
            </a:r>
            <a:r>
              <a:rPr lang="en-US" sz="3200" dirty="0">
                <a:solidFill>
                  <a:schemeClr val="bg2">
                    <a:lumMod val="50000"/>
                  </a:schemeClr>
                </a:solidFill>
                <a:latin typeface="Lato" panose="020F0502020204030203" pitchFamily="34" charset="77"/>
              </a:rPr>
              <a:t>teens in Africa (24%) report having </a:t>
            </a:r>
            <a:r>
              <a:rPr lang="en-US" sz="3200" b="1" dirty="0">
                <a:solidFill>
                  <a:srgbClr val="80141F"/>
                </a:solidFill>
                <a:latin typeface="Lato Black" panose="020F0502020204030203" pitchFamily="34" charset="77"/>
              </a:rPr>
              <a:t>had suicidal thoughts </a:t>
            </a:r>
            <a:r>
              <a:rPr lang="en-US" sz="3200" dirty="0">
                <a:solidFill>
                  <a:schemeClr val="bg2">
                    <a:lumMod val="50000"/>
                  </a:schemeClr>
                </a:solidFill>
                <a:latin typeface="Lato" panose="020F0502020204030203" pitchFamily="34" charset="77"/>
              </a:rPr>
              <a:t>within the last three months.</a:t>
            </a:r>
          </a:p>
          <a:p>
            <a:pPr fontAlgn="base"/>
            <a:endParaRPr lang="en-US" sz="2800" dirty="0">
              <a:solidFill>
                <a:schemeClr val="bg2">
                  <a:lumMod val="50000"/>
                </a:schemeClr>
              </a:solidFill>
              <a:latin typeface="Lato" panose="020F0502020204030203" pitchFamily="34" charset="77"/>
            </a:endParaRPr>
          </a:p>
          <a:p>
            <a:pPr fontAlgn="base"/>
            <a:r>
              <a:rPr lang="en-US" sz="4000" b="1" dirty="0">
                <a:solidFill>
                  <a:srgbClr val="80141F"/>
                </a:solidFill>
                <a:latin typeface="Lato Black" panose="020F0502020204030203" pitchFamily="34" charset="77"/>
              </a:rPr>
              <a:t>4% </a:t>
            </a:r>
            <a:r>
              <a:rPr lang="en-US" sz="3200" dirty="0">
                <a:solidFill>
                  <a:schemeClr val="bg2">
                    <a:lumMod val="50000"/>
                  </a:schemeClr>
                </a:solidFill>
                <a:latin typeface="Lato" panose="020F0502020204030203" pitchFamily="34" charset="77"/>
              </a:rPr>
              <a:t>of teens reported that they </a:t>
            </a:r>
            <a:r>
              <a:rPr lang="en-US" sz="3200" b="1" dirty="0">
                <a:solidFill>
                  <a:srgbClr val="80141F"/>
                </a:solidFill>
                <a:latin typeface="Lato Black" panose="020F0502020204030203" pitchFamily="34" charset="77"/>
              </a:rPr>
              <a:t>actually attempted to take their own life. </a:t>
            </a:r>
            <a:endParaRPr lang="en-US" sz="2800" b="1" dirty="0">
              <a:solidFill>
                <a:srgbClr val="80141F"/>
              </a:solidFill>
              <a:latin typeface="Lato Black" panose="020F0502020204030203" pitchFamily="34" charset="77"/>
            </a:endParaRPr>
          </a:p>
        </p:txBody>
      </p:sp>
    </p:spTree>
    <p:extLst>
      <p:ext uri="{BB962C8B-B14F-4D97-AF65-F5344CB8AC3E}">
        <p14:creationId xmlns:p14="http://schemas.microsoft.com/office/powerpoint/2010/main" val="13451899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E9988ED-EB21-BD4D-970C-FD6B8E97F86C}"/>
              </a:ext>
            </a:extLst>
          </p:cNvPr>
          <p:cNvSpPr/>
          <p:nvPr/>
        </p:nvSpPr>
        <p:spPr>
          <a:xfrm>
            <a:off x="0" y="667266"/>
            <a:ext cx="1322173" cy="74140"/>
          </a:xfrm>
          <a:prstGeom prst="rect">
            <a:avLst/>
          </a:prstGeom>
          <a:solidFill>
            <a:srgbClr val="FFDF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F1EF999C-170B-3745-942C-F03B5C7830E0}"/>
              </a:ext>
            </a:extLst>
          </p:cNvPr>
          <p:cNvSpPr/>
          <p:nvPr/>
        </p:nvSpPr>
        <p:spPr>
          <a:xfrm rot="5400000">
            <a:off x="1013714" y="681477"/>
            <a:ext cx="637922" cy="45719"/>
          </a:xfrm>
          <a:prstGeom prst="rect">
            <a:avLst/>
          </a:prstGeom>
          <a:solidFill>
            <a:srgbClr val="FFDF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06019339-CA5B-CD4C-924F-98F2B7D17373}"/>
              </a:ext>
            </a:extLst>
          </p:cNvPr>
          <p:cNvSpPr txBox="1"/>
          <p:nvPr/>
        </p:nvSpPr>
        <p:spPr>
          <a:xfrm>
            <a:off x="1458094" y="528398"/>
            <a:ext cx="11059297" cy="769441"/>
          </a:xfrm>
          <a:prstGeom prst="rect">
            <a:avLst/>
          </a:prstGeom>
          <a:noFill/>
        </p:spPr>
        <p:txBody>
          <a:bodyPr wrap="square" rtlCol="0">
            <a:spAutoFit/>
          </a:bodyPr>
          <a:lstStyle/>
          <a:p>
            <a:r>
              <a:rPr lang="en-US" sz="2300" spc="600" dirty="0">
                <a:solidFill>
                  <a:schemeClr val="bg2">
                    <a:lumMod val="50000"/>
                  </a:schemeClr>
                </a:solidFill>
                <a:latin typeface="Lato" panose="020F0502020204030203" pitchFamily="34" charset="77"/>
              </a:rPr>
              <a:t>NOMINAL VS. COMMITTED CHRISTIAN STRUGGLES</a:t>
            </a:r>
          </a:p>
          <a:p>
            <a:endParaRPr lang="en-US" sz="2000" dirty="0"/>
          </a:p>
        </p:txBody>
      </p:sp>
      <p:sp>
        <p:nvSpPr>
          <p:cNvPr id="5" name="TextBox 4">
            <a:extLst>
              <a:ext uri="{FF2B5EF4-FFF2-40B4-BE49-F238E27FC236}">
                <a16:creationId xmlns:a16="http://schemas.microsoft.com/office/drawing/2014/main" id="{53C61190-2C52-964C-806A-0809C53327EF}"/>
              </a:ext>
            </a:extLst>
          </p:cNvPr>
          <p:cNvSpPr txBox="1"/>
          <p:nvPr/>
        </p:nvSpPr>
        <p:spPr>
          <a:xfrm>
            <a:off x="3204515" y="1273127"/>
            <a:ext cx="2615517" cy="276999"/>
          </a:xfrm>
          <a:prstGeom prst="rect">
            <a:avLst/>
          </a:prstGeom>
          <a:noFill/>
        </p:spPr>
        <p:txBody>
          <a:bodyPr wrap="square" rtlCol="0">
            <a:spAutoFit/>
          </a:bodyPr>
          <a:lstStyle/>
          <a:p>
            <a:r>
              <a:rPr lang="en-US" sz="1200" spc="300" dirty="0">
                <a:solidFill>
                  <a:schemeClr val="bg2">
                    <a:lumMod val="50000"/>
                  </a:schemeClr>
                </a:solidFill>
                <a:latin typeface="Lato" panose="020F0502020204030203" pitchFamily="34" charset="77"/>
              </a:rPr>
              <a:t>NOMINAL CHRISTIAN</a:t>
            </a:r>
            <a:endParaRPr lang="en-US" sz="1100" spc="300" dirty="0"/>
          </a:p>
        </p:txBody>
      </p:sp>
      <p:sp>
        <p:nvSpPr>
          <p:cNvPr id="6" name="TextBox 5">
            <a:extLst>
              <a:ext uri="{FF2B5EF4-FFF2-40B4-BE49-F238E27FC236}">
                <a16:creationId xmlns:a16="http://schemas.microsoft.com/office/drawing/2014/main" id="{21D6265E-5AE4-7F47-B63F-75A0891D6741}"/>
              </a:ext>
            </a:extLst>
          </p:cNvPr>
          <p:cNvSpPr txBox="1"/>
          <p:nvPr/>
        </p:nvSpPr>
        <p:spPr>
          <a:xfrm>
            <a:off x="5922591" y="1252913"/>
            <a:ext cx="2825993" cy="276999"/>
          </a:xfrm>
          <a:prstGeom prst="rect">
            <a:avLst/>
          </a:prstGeom>
          <a:noFill/>
        </p:spPr>
        <p:txBody>
          <a:bodyPr wrap="square" rtlCol="0">
            <a:spAutoFit/>
          </a:bodyPr>
          <a:lstStyle/>
          <a:p>
            <a:r>
              <a:rPr lang="en-US" sz="1200" spc="300" dirty="0">
                <a:solidFill>
                  <a:schemeClr val="bg2">
                    <a:lumMod val="50000"/>
                  </a:schemeClr>
                </a:solidFill>
                <a:latin typeface="Lato" panose="020F0502020204030203" pitchFamily="34" charset="77"/>
              </a:rPr>
              <a:t>COMMITTED CHRISTIAN</a:t>
            </a:r>
            <a:endParaRPr lang="en-US" sz="1100" spc="300" dirty="0"/>
          </a:p>
        </p:txBody>
      </p:sp>
      <p:sp>
        <p:nvSpPr>
          <p:cNvPr id="7" name="TextBox 6">
            <a:extLst>
              <a:ext uri="{FF2B5EF4-FFF2-40B4-BE49-F238E27FC236}">
                <a16:creationId xmlns:a16="http://schemas.microsoft.com/office/drawing/2014/main" id="{B6CC5E1B-FDA3-934F-8827-BCA281D8A10D}"/>
              </a:ext>
            </a:extLst>
          </p:cNvPr>
          <p:cNvSpPr txBox="1"/>
          <p:nvPr/>
        </p:nvSpPr>
        <p:spPr>
          <a:xfrm>
            <a:off x="2788505" y="1885095"/>
            <a:ext cx="7504674" cy="369332"/>
          </a:xfrm>
          <a:prstGeom prst="rect">
            <a:avLst/>
          </a:prstGeom>
          <a:noFill/>
        </p:spPr>
        <p:txBody>
          <a:bodyPr wrap="square" rtlCol="0">
            <a:spAutoFit/>
          </a:bodyPr>
          <a:lstStyle/>
          <a:p>
            <a:r>
              <a:rPr lang="en-US" i="1" dirty="0">
                <a:solidFill>
                  <a:schemeClr val="bg2">
                    <a:lumMod val="50000"/>
                  </a:schemeClr>
                </a:solidFill>
                <a:latin typeface="Lato" panose="020F0502020204030203" pitchFamily="34" charset="77"/>
              </a:rPr>
              <a:t>Within the past three months, I have experienced:</a:t>
            </a:r>
            <a:endParaRPr lang="en-US" sz="1600" i="1" dirty="0"/>
          </a:p>
        </p:txBody>
      </p:sp>
      <p:sp>
        <p:nvSpPr>
          <p:cNvPr id="8" name="TextBox 7">
            <a:extLst>
              <a:ext uri="{FF2B5EF4-FFF2-40B4-BE49-F238E27FC236}">
                <a16:creationId xmlns:a16="http://schemas.microsoft.com/office/drawing/2014/main" id="{33467655-2FCB-F148-BF7E-A722AAFCDF18}"/>
              </a:ext>
            </a:extLst>
          </p:cNvPr>
          <p:cNvSpPr txBox="1"/>
          <p:nvPr/>
        </p:nvSpPr>
        <p:spPr>
          <a:xfrm>
            <a:off x="2825576" y="3259723"/>
            <a:ext cx="1186252" cy="338554"/>
          </a:xfrm>
          <a:prstGeom prst="rect">
            <a:avLst/>
          </a:prstGeom>
          <a:noFill/>
        </p:spPr>
        <p:txBody>
          <a:bodyPr wrap="square" rtlCol="0">
            <a:spAutoFit/>
          </a:bodyPr>
          <a:lstStyle/>
          <a:p>
            <a:r>
              <a:rPr lang="en-US" sz="1600" b="1" dirty="0">
                <a:solidFill>
                  <a:srgbClr val="175878"/>
                </a:solidFill>
                <a:latin typeface="Lato" panose="020F0502020204030203" pitchFamily="34" charset="77"/>
              </a:rPr>
              <a:t>Loneliness</a:t>
            </a:r>
            <a:endParaRPr lang="en-US" sz="1400" b="1" dirty="0">
              <a:solidFill>
                <a:srgbClr val="175878"/>
              </a:solidFill>
            </a:endParaRPr>
          </a:p>
        </p:txBody>
      </p:sp>
      <p:sp>
        <p:nvSpPr>
          <p:cNvPr id="9" name="TextBox 8">
            <a:extLst>
              <a:ext uri="{FF2B5EF4-FFF2-40B4-BE49-F238E27FC236}">
                <a16:creationId xmlns:a16="http://schemas.microsoft.com/office/drawing/2014/main" id="{2C32FAF9-747E-8348-BF38-971635452AEC}"/>
              </a:ext>
            </a:extLst>
          </p:cNvPr>
          <p:cNvSpPr txBox="1"/>
          <p:nvPr/>
        </p:nvSpPr>
        <p:spPr>
          <a:xfrm>
            <a:off x="4011828" y="3259723"/>
            <a:ext cx="1404551" cy="523220"/>
          </a:xfrm>
          <a:prstGeom prst="rect">
            <a:avLst/>
          </a:prstGeom>
          <a:noFill/>
        </p:spPr>
        <p:txBody>
          <a:bodyPr wrap="square" rtlCol="0">
            <a:spAutoFit/>
          </a:bodyPr>
          <a:lstStyle/>
          <a:p>
            <a:pPr algn="ctr"/>
            <a:r>
              <a:rPr lang="en-US" sz="1400" b="1" dirty="0">
                <a:solidFill>
                  <a:srgbClr val="175878"/>
                </a:solidFill>
                <a:latin typeface="Lato" panose="020F0502020204030203" pitchFamily="34" charset="77"/>
              </a:rPr>
              <a:t>Viewed </a:t>
            </a:r>
          </a:p>
          <a:p>
            <a:pPr algn="ctr"/>
            <a:r>
              <a:rPr lang="en-US" sz="1400" b="1" dirty="0">
                <a:solidFill>
                  <a:srgbClr val="175878"/>
                </a:solidFill>
                <a:latin typeface="Lato" panose="020F0502020204030203" pitchFamily="34" charset="77"/>
              </a:rPr>
              <a:t>Pornography</a:t>
            </a:r>
            <a:endParaRPr lang="en-US" sz="1200" b="1" dirty="0">
              <a:solidFill>
                <a:srgbClr val="175878"/>
              </a:solidFill>
            </a:endParaRPr>
          </a:p>
        </p:txBody>
      </p:sp>
      <p:sp>
        <p:nvSpPr>
          <p:cNvPr id="10" name="TextBox 9">
            <a:extLst>
              <a:ext uri="{FF2B5EF4-FFF2-40B4-BE49-F238E27FC236}">
                <a16:creationId xmlns:a16="http://schemas.microsoft.com/office/drawing/2014/main" id="{64CDFFF5-80E9-AC4A-BBC8-75C31F5B9608}"/>
              </a:ext>
            </a:extLst>
          </p:cNvPr>
          <p:cNvSpPr txBox="1"/>
          <p:nvPr/>
        </p:nvSpPr>
        <p:spPr>
          <a:xfrm>
            <a:off x="5373131" y="3259723"/>
            <a:ext cx="1272748" cy="338554"/>
          </a:xfrm>
          <a:prstGeom prst="rect">
            <a:avLst/>
          </a:prstGeom>
          <a:noFill/>
        </p:spPr>
        <p:txBody>
          <a:bodyPr wrap="square" rtlCol="0">
            <a:spAutoFit/>
          </a:bodyPr>
          <a:lstStyle/>
          <a:p>
            <a:r>
              <a:rPr lang="en-US" sz="1600" b="1" dirty="0">
                <a:solidFill>
                  <a:srgbClr val="175878"/>
                </a:solidFill>
                <a:latin typeface="Lato" panose="020F0502020204030203" pitchFamily="34" charset="77"/>
              </a:rPr>
              <a:t>Depression</a:t>
            </a:r>
          </a:p>
        </p:txBody>
      </p:sp>
      <p:sp>
        <p:nvSpPr>
          <p:cNvPr id="11" name="TextBox 10">
            <a:extLst>
              <a:ext uri="{FF2B5EF4-FFF2-40B4-BE49-F238E27FC236}">
                <a16:creationId xmlns:a16="http://schemas.microsoft.com/office/drawing/2014/main" id="{CA0C7A10-8F0A-4249-930B-E8EAA472E9C6}"/>
              </a:ext>
            </a:extLst>
          </p:cNvPr>
          <p:cNvSpPr txBox="1"/>
          <p:nvPr/>
        </p:nvSpPr>
        <p:spPr>
          <a:xfrm>
            <a:off x="6635576" y="3315214"/>
            <a:ext cx="1186252" cy="307777"/>
          </a:xfrm>
          <a:prstGeom prst="rect">
            <a:avLst/>
          </a:prstGeom>
          <a:noFill/>
        </p:spPr>
        <p:txBody>
          <a:bodyPr wrap="square" rtlCol="0">
            <a:spAutoFit/>
          </a:bodyPr>
          <a:lstStyle/>
          <a:p>
            <a:r>
              <a:rPr lang="en-US" sz="1400" b="1" dirty="0">
                <a:solidFill>
                  <a:srgbClr val="175878"/>
                </a:solidFill>
                <a:latin typeface="Lato" panose="020F0502020204030203" pitchFamily="34" charset="77"/>
              </a:rPr>
              <a:t>Been Drunk</a:t>
            </a:r>
            <a:endParaRPr lang="en-US" sz="1200" b="1" dirty="0">
              <a:solidFill>
                <a:srgbClr val="175878"/>
              </a:solidFill>
            </a:endParaRPr>
          </a:p>
        </p:txBody>
      </p:sp>
      <p:sp>
        <p:nvSpPr>
          <p:cNvPr id="12" name="TextBox 11">
            <a:extLst>
              <a:ext uri="{FF2B5EF4-FFF2-40B4-BE49-F238E27FC236}">
                <a16:creationId xmlns:a16="http://schemas.microsoft.com/office/drawing/2014/main" id="{1B7946E6-71F4-9945-82BF-47CC754ACC61}"/>
              </a:ext>
            </a:extLst>
          </p:cNvPr>
          <p:cNvSpPr txBox="1"/>
          <p:nvPr/>
        </p:nvSpPr>
        <p:spPr>
          <a:xfrm>
            <a:off x="7908321" y="3284437"/>
            <a:ext cx="1272749" cy="338554"/>
          </a:xfrm>
          <a:prstGeom prst="rect">
            <a:avLst/>
          </a:prstGeom>
          <a:noFill/>
        </p:spPr>
        <p:txBody>
          <a:bodyPr wrap="square" rtlCol="0">
            <a:spAutoFit/>
          </a:bodyPr>
          <a:lstStyle/>
          <a:p>
            <a:r>
              <a:rPr lang="en-US" sz="1600" b="1" dirty="0">
                <a:solidFill>
                  <a:srgbClr val="175878"/>
                </a:solidFill>
                <a:latin typeface="Lato" panose="020F0502020204030203" pitchFamily="34" charset="77"/>
              </a:rPr>
              <a:t>Used Drugs</a:t>
            </a:r>
            <a:endParaRPr lang="en-US" sz="1400" b="1" dirty="0">
              <a:solidFill>
                <a:srgbClr val="175878"/>
              </a:solidFill>
            </a:endParaRPr>
          </a:p>
        </p:txBody>
      </p:sp>
      <p:sp>
        <p:nvSpPr>
          <p:cNvPr id="13" name="TextBox 12">
            <a:extLst>
              <a:ext uri="{FF2B5EF4-FFF2-40B4-BE49-F238E27FC236}">
                <a16:creationId xmlns:a16="http://schemas.microsoft.com/office/drawing/2014/main" id="{057C509F-4591-3040-866B-C91176EC308D}"/>
              </a:ext>
            </a:extLst>
          </p:cNvPr>
          <p:cNvSpPr txBox="1"/>
          <p:nvPr/>
        </p:nvSpPr>
        <p:spPr>
          <a:xfrm>
            <a:off x="9267563" y="3250741"/>
            <a:ext cx="1186252" cy="584775"/>
          </a:xfrm>
          <a:prstGeom prst="rect">
            <a:avLst/>
          </a:prstGeom>
          <a:noFill/>
        </p:spPr>
        <p:txBody>
          <a:bodyPr wrap="square" rtlCol="0">
            <a:spAutoFit/>
          </a:bodyPr>
          <a:lstStyle/>
          <a:p>
            <a:pPr algn="ctr"/>
            <a:r>
              <a:rPr lang="en-US" sz="1600" b="1" dirty="0">
                <a:solidFill>
                  <a:srgbClr val="175878"/>
                </a:solidFill>
                <a:latin typeface="Lato" panose="020F0502020204030203" pitchFamily="34" charset="77"/>
              </a:rPr>
              <a:t>Suicidal Thoughts</a:t>
            </a:r>
          </a:p>
        </p:txBody>
      </p:sp>
      <p:sp>
        <p:nvSpPr>
          <p:cNvPr id="14" name="TextBox 13">
            <a:extLst>
              <a:ext uri="{FF2B5EF4-FFF2-40B4-BE49-F238E27FC236}">
                <a16:creationId xmlns:a16="http://schemas.microsoft.com/office/drawing/2014/main" id="{FC73BA32-3640-4E42-A8E4-27676C147676}"/>
              </a:ext>
            </a:extLst>
          </p:cNvPr>
          <p:cNvSpPr txBox="1"/>
          <p:nvPr/>
        </p:nvSpPr>
        <p:spPr>
          <a:xfrm>
            <a:off x="10453815" y="3250741"/>
            <a:ext cx="1186252" cy="584775"/>
          </a:xfrm>
          <a:prstGeom prst="rect">
            <a:avLst/>
          </a:prstGeom>
          <a:noFill/>
        </p:spPr>
        <p:txBody>
          <a:bodyPr wrap="square" rtlCol="0">
            <a:spAutoFit/>
          </a:bodyPr>
          <a:lstStyle/>
          <a:p>
            <a:pPr algn="ctr"/>
            <a:r>
              <a:rPr lang="en-US" sz="1600" b="1" dirty="0">
                <a:solidFill>
                  <a:srgbClr val="175878"/>
                </a:solidFill>
                <a:latin typeface="Lato" panose="020F0502020204030203" pitchFamily="34" charset="77"/>
              </a:rPr>
              <a:t>Suicide Attempts</a:t>
            </a:r>
          </a:p>
        </p:txBody>
      </p:sp>
      <p:sp>
        <p:nvSpPr>
          <p:cNvPr id="15" name="TextBox 14">
            <a:extLst>
              <a:ext uri="{FF2B5EF4-FFF2-40B4-BE49-F238E27FC236}">
                <a16:creationId xmlns:a16="http://schemas.microsoft.com/office/drawing/2014/main" id="{23A8068F-EE25-2E4C-BFDE-2F411B8151BB}"/>
              </a:ext>
            </a:extLst>
          </p:cNvPr>
          <p:cNvSpPr txBox="1"/>
          <p:nvPr/>
        </p:nvSpPr>
        <p:spPr>
          <a:xfrm>
            <a:off x="382796" y="3058120"/>
            <a:ext cx="2426559" cy="2246769"/>
          </a:xfrm>
          <a:prstGeom prst="rect">
            <a:avLst/>
          </a:prstGeom>
          <a:noFill/>
        </p:spPr>
        <p:txBody>
          <a:bodyPr wrap="square" rtlCol="0">
            <a:spAutoFit/>
          </a:bodyPr>
          <a:lstStyle/>
          <a:p>
            <a:pPr fontAlgn="base"/>
            <a:r>
              <a:rPr lang="en-US" sz="2800" b="1" dirty="0">
                <a:solidFill>
                  <a:srgbClr val="6CC9CC"/>
                </a:solidFill>
                <a:latin typeface="Lato Black" panose="020F0502020204030203" pitchFamily="34" charset="77"/>
              </a:rPr>
              <a:t>Positive benefits of being a Committed Christian </a:t>
            </a:r>
          </a:p>
        </p:txBody>
      </p:sp>
    </p:spTree>
    <p:extLst>
      <p:ext uri="{BB962C8B-B14F-4D97-AF65-F5344CB8AC3E}">
        <p14:creationId xmlns:p14="http://schemas.microsoft.com/office/powerpoint/2010/main" val="42781382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C3F7BB9-9575-9C43-9E31-C22A634366C3}"/>
              </a:ext>
            </a:extLst>
          </p:cNvPr>
          <p:cNvSpPr txBox="1"/>
          <p:nvPr/>
        </p:nvSpPr>
        <p:spPr>
          <a:xfrm>
            <a:off x="4707925" y="1272446"/>
            <a:ext cx="5301049" cy="3970318"/>
          </a:xfrm>
          <a:prstGeom prst="rect">
            <a:avLst/>
          </a:prstGeom>
          <a:noFill/>
        </p:spPr>
        <p:txBody>
          <a:bodyPr wrap="square" rtlCol="0">
            <a:spAutoFit/>
          </a:bodyPr>
          <a:lstStyle/>
          <a:p>
            <a:pPr fontAlgn="base"/>
            <a:r>
              <a:rPr lang="en-US" sz="2800" b="1" dirty="0">
                <a:solidFill>
                  <a:srgbClr val="DF5F39"/>
                </a:solidFill>
                <a:latin typeface="Lato Black" panose="020F0502020204030203" pitchFamily="34" charset="77"/>
              </a:rPr>
              <a:t>72% </a:t>
            </a:r>
            <a:r>
              <a:rPr lang="en-US" sz="2800" dirty="0">
                <a:solidFill>
                  <a:schemeClr val="bg2">
                    <a:lumMod val="50000"/>
                  </a:schemeClr>
                </a:solidFill>
                <a:latin typeface="Lato" panose="020F0502020204030203" pitchFamily="34" charset="77"/>
              </a:rPr>
              <a:t>of teens in Africa believe </a:t>
            </a:r>
            <a:r>
              <a:rPr lang="en-US" sz="2800" b="1" dirty="0">
                <a:solidFill>
                  <a:srgbClr val="DF5F39"/>
                </a:solidFill>
                <a:latin typeface="Lato Black" panose="020F0502020204030203" pitchFamily="34" charset="77"/>
              </a:rPr>
              <a:t>gender is primarily based on the sex a person is </a:t>
            </a:r>
            <a:r>
              <a:rPr lang="en-US" sz="2800" b="1">
                <a:solidFill>
                  <a:srgbClr val="DF5F39"/>
                </a:solidFill>
                <a:latin typeface="Lato Black" panose="020F0502020204030203" pitchFamily="34" charset="77"/>
              </a:rPr>
              <a:t>born as</a:t>
            </a:r>
            <a:r>
              <a:rPr lang="en-US" sz="2800">
                <a:solidFill>
                  <a:schemeClr val="bg2">
                    <a:lumMod val="50000"/>
                  </a:schemeClr>
                </a:solidFill>
                <a:latin typeface="Lato" panose="020F0502020204030203" pitchFamily="34" charset="77"/>
              </a:rPr>
              <a:t>.</a:t>
            </a:r>
            <a:endParaRPr lang="en-US" sz="2800" dirty="0">
              <a:solidFill>
                <a:schemeClr val="bg2">
                  <a:lumMod val="50000"/>
                </a:schemeClr>
              </a:solidFill>
              <a:latin typeface="Lato" panose="020F0502020204030203" pitchFamily="34" charset="77"/>
            </a:endParaRPr>
          </a:p>
          <a:p>
            <a:pPr fontAlgn="base"/>
            <a:endParaRPr lang="en-US" sz="2800" dirty="0">
              <a:solidFill>
                <a:schemeClr val="bg2">
                  <a:lumMod val="50000"/>
                </a:schemeClr>
              </a:solidFill>
              <a:latin typeface="Lato" panose="020F0502020204030203" pitchFamily="34" charset="77"/>
            </a:endParaRPr>
          </a:p>
          <a:p>
            <a:pPr fontAlgn="base"/>
            <a:r>
              <a:rPr lang="en-US" sz="2800" dirty="0">
                <a:solidFill>
                  <a:schemeClr val="bg2">
                    <a:lumMod val="50000"/>
                  </a:schemeClr>
                </a:solidFill>
                <a:latin typeface="Lato" panose="020F0502020204030203" pitchFamily="34" charset="77"/>
              </a:rPr>
              <a:t>Almost </a:t>
            </a:r>
            <a:r>
              <a:rPr lang="en-US" sz="2800" b="1" dirty="0">
                <a:solidFill>
                  <a:srgbClr val="80141F"/>
                </a:solidFill>
                <a:latin typeface="Lato Black" panose="020F0502020204030203" pitchFamily="34" charset="77"/>
              </a:rPr>
              <a:t>1 in 5 </a:t>
            </a:r>
            <a:r>
              <a:rPr lang="en-US" sz="2800" dirty="0">
                <a:solidFill>
                  <a:schemeClr val="bg2">
                    <a:lumMod val="50000"/>
                  </a:schemeClr>
                </a:solidFill>
                <a:latin typeface="Lato" panose="020F0502020204030203" pitchFamily="34" charset="77"/>
              </a:rPr>
              <a:t>teens in Africa report </a:t>
            </a:r>
            <a:r>
              <a:rPr lang="en-US" sz="2800" b="1" dirty="0">
                <a:solidFill>
                  <a:srgbClr val="80141F"/>
                </a:solidFill>
                <a:latin typeface="Lato Black" panose="020F0502020204030203" pitchFamily="34" charset="77"/>
              </a:rPr>
              <a:t>having felt sexually attracted to someone of the same gender </a:t>
            </a:r>
            <a:r>
              <a:rPr lang="en-US" sz="2800" dirty="0">
                <a:solidFill>
                  <a:schemeClr val="bg2">
                    <a:lumMod val="50000"/>
                  </a:schemeClr>
                </a:solidFill>
                <a:latin typeface="Lato" panose="020F0502020204030203" pitchFamily="34" charset="77"/>
              </a:rPr>
              <a:t>within the past three months.</a:t>
            </a:r>
          </a:p>
        </p:txBody>
      </p:sp>
    </p:spTree>
    <p:extLst>
      <p:ext uri="{BB962C8B-B14F-4D97-AF65-F5344CB8AC3E}">
        <p14:creationId xmlns:p14="http://schemas.microsoft.com/office/powerpoint/2010/main" val="11508197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03C115C-D033-0C4D-B79B-2B18E31BDB4B}"/>
              </a:ext>
            </a:extLst>
          </p:cNvPr>
          <p:cNvSpPr/>
          <p:nvPr/>
        </p:nvSpPr>
        <p:spPr>
          <a:xfrm>
            <a:off x="4266172" y="2367005"/>
            <a:ext cx="4470055" cy="2554545"/>
          </a:xfrm>
          <a:prstGeom prst="rect">
            <a:avLst/>
          </a:prstGeom>
        </p:spPr>
        <p:txBody>
          <a:bodyPr wrap="square">
            <a:spAutoFit/>
          </a:bodyPr>
          <a:lstStyle/>
          <a:p>
            <a:pPr marL="457200" fontAlgn="base"/>
            <a:r>
              <a:rPr lang="en-US" sz="4000" b="1" dirty="0">
                <a:solidFill>
                  <a:schemeClr val="bg1"/>
                </a:solidFill>
                <a:latin typeface="Lato Black" panose="020F0502020204030203" pitchFamily="34" charset="77"/>
              </a:rPr>
              <a:t>of teens say they watch videos every day.</a:t>
            </a:r>
          </a:p>
        </p:txBody>
      </p:sp>
    </p:spTree>
    <p:extLst>
      <p:ext uri="{BB962C8B-B14F-4D97-AF65-F5344CB8AC3E}">
        <p14:creationId xmlns:p14="http://schemas.microsoft.com/office/powerpoint/2010/main" val="12204538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C3C2783-8C00-CC47-A2BB-CACD15E19FD4}"/>
              </a:ext>
            </a:extLst>
          </p:cNvPr>
          <p:cNvSpPr/>
          <p:nvPr/>
        </p:nvSpPr>
        <p:spPr>
          <a:xfrm>
            <a:off x="1883891" y="1736811"/>
            <a:ext cx="8424217" cy="1323439"/>
          </a:xfrm>
          <a:prstGeom prst="rect">
            <a:avLst/>
          </a:prstGeom>
        </p:spPr>
        <p:txBody>
          <a:bodyPr wrap="square">
            <a:spAutoFit/>
          </a:bodyPr>
          <a:lstStyle/>
          <a:p>
            <a:pPr marL="457200" algn="ctr" fontAlgn="base"/>
            <a:r>
              <a:rPr lang="en-US" sz="4000" b="1" dirty="0">
                <a:solidFill>
                  <a:schemeClr val="bg1"/>
                </a:solidFill>
                <a:latin typeface="Lato Black" panose="020F0502020204030203" pitchFamily="34" charset="77"/>
              </a:rPr>
              <a:t>Access our library of resources at </a:t>
            </a:r>
            <a:r>
              <a:rPr lang="en-US" sz="4000" b="1" dirty="0" err="1">
                <a:solidFill>
                  <a:schemeClr val="bg1"/>
                </a:solidFill>
                <a:latin typeface="Lato Black" panose="020F0502020204030203" pitchFamily="34" charset="77"/>
              </a:rPr>
              <a:t>GlobalYouthCulture.net</a:t>
            </a:r>
            <a:endParaRPr lang="en-US" sz="4000" b="1" dirty="0">
              <a:solidFill>
                <a:schemeClr val="bg1"/>
              </a:solidFill>
              <a:latin typeface="Lato Black" panose="020F0502020204030203" pitchFamily="34" charset="77"/>
            </a:endParaRPr>
          </a:p>
        </p:txBody>
      </p:sp>
    </p:spTree>
    <p:extLst>
      <p:ext uri="{BB962C8B-B14F-4D97-AF65-F5344CB8AC3E}">
        <p14:creationId xmlns:p14="http://schemas.microsoft.com/office/powerpoint/2010/main" val="27851608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Text, logo&#10;&#10;Description automatically generated">
            <a:extLst>
              <a:ext uri="{FF2B5EF4-FFF2-40B4-BE49-F238E27FC236}">
                <a16:creationId xmlns:a16="http://schemas.microsoft.com/office/drawing/2014/main" id="{E4A6D989-BCA5-A044-A607-AC5B8030A7C9}"/>
              </a:ext>
            </a:extLst>
          </p:cNvPr>
          <p:cNvPicPr>
            <a:picLocks noChangeAspect="1"/>
          </p:cNvPicPr>
          <p:nvPr/>
        </p:nvPicPr>
        <p:blipFill>
          <a:blip r:embed="rId2"/>
          <a:stretch>
            <a:fillRect/>
          </a:stretch>
        </p:blipFill>
        <p:spPr>
          <a:xfrm>
            <a:off x="1103864" y="1739401"/>
            <a:ext cx="9984271" cy="3379198"/>
          </a:xfrm>
          <a:prstGeom prst="rect">
            <a:avLst/>
          </a:prstGeom>
        </p:spPr>
      </p:pic>
      <p:pic>
        <p:nvPicPr>
          <p:cNvPr id="5" name="Picture 4" descr="Logo&#10;&#10;Description automatically generated">
            <a:extLst>
              <a:ext uri="{FF2B5EF4-FFF2-40B4-BE49-F238E27FC236}">
                <a16:creationId xmlns:a16="http://schemas.microsoft.com/office/drawing/2014/main" id="{A510469E-4C1E-D24D-914E-FD5824E53ACB}"/>
              </a:ext>
            </a:extLst>
          </p:cNvPr>
          <p:cNvPicPr>
            <a:picLocks noChangeAspect="1"/>
          </p:cNvPicPr>
          <p:nvPr/>
        </p:nvPicPr>
        <p:blipFill>
          <a:blip r:embed="rId3"/>
          <a:stretch>
            <a:fillRect/>
          </a:stretch>
        </p:blipFill>
        <p:spPr>
          <a:xfrm>
            <a:off x="4747162" y="5408954"/>
            <a:ext cx="2697676" cy="1004298"/>
          </a:xfrm>
          <a:prstGeom prst="rect">
            <a:avLst/>
          </a:prstGeom>
        </p:spPr>
      </p:pic>
    </p:spTree>
    <p:extLst>
      <p:ext uri="{BB962C8B-B14F-4D97-AF65-F5344CB8AC3E}">
        <p14:creationId xmlns:p14="http://schemas.microsoft.com/office/powerpoint/2010/main" val="14047675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168</TotalTime>
  <Words>892</Words>
  <Application>Microsoft Macintosh PowerPoint</Application>
  <PresentationFormat>Widescreen</PresentationFormat>
  <Paragraphs>67</Paragraphs>
  <Slides>13</Slides>
  <Notes>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vt:i4>
      </vt:variant>
    </vt:vector>
  </HeadingPairs>
  <TitlesOfParts>
    <vt:vector size="22" baseType="lpstr">
      <vt:lpstr>Arial</vt:lpstr>
      <vt:lpstr>Beyond Infinity - Demo</vt:lpstr>
      <vt:lpstr>Calibri</vt:lpstr>
      <vt:lpstr>Calibri Light</vt:lpstr>
      <vt:lpstr>Lato</vt:lpstr>
      <vt:lpstr>Lato Black</vt:lpstr>
      <vt:lpstr>Lato Light</vt:lpstr>
      <vt:lpstr>Lato Medium</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Savannah Garzon</dc:creator>
  <cp:lastModifiedBy>Ashley La Marr</cp:lastModifiedBy>
  <cp:revision>9</cp:revision>
  <dcterms:created xsi:type="dcterms:W3CDTF">2021-01-21T15:25:21Z</dcterms:created>
  <dcterms:modified xsi:type="dcterms:W3CDTF">2021-01-21T18:49:26Z</dcterms:modified>
</cp:coreProperties>
</file>